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Crimson Pro Semi Bold" panose="020B0604020202020204" charset="0"/>
      <p:regular r:id="rId16"/>
    </p:embeddedFont>
    <p:embeddedFont>
      <p:font typeface="Heebo" pitchFamily="2" charset="-79"/>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62DF41-712F-4E54-A26B-C05EDD25DC5C}" v="18" dt="2025-05-27T19:27:40.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556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growth principles we'll cover today are availability, sizing, pricing, and marketing.
Ensuring product availability at the right locations is crucial for growth. We need to make sure our products are stocked in the right pin codes and dark stores.
Optimizing pack sizes for different consumption occasions and local preferences will help us meet customer needs more effectively.
Setting the right price points is key - we want to maximize conversion without eroding margins.
Building meaningful differentiation and increasing penetration through targeted marketing campaigns will drive awareness and trial of our products.
These four principles - availability, sizing, pricing, and marketing - form the foundation of our growth strategy.</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theme 1DS
</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6F6F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hyperlink" Target="https://economictimes.com/tech/startups/swiggy-instamart-delivers-101-yoy-growth-in-q4-gov-loss-doubles/articleshow/121032517.cms" TargetMode="External"/><Relationship Id="rId13" Type="http://schemas.openxmlformats.org/officeDocument/2006/relationships/hyperlink" Target="https://indusfood.co.in/article/quick-commerce-in-india-transforming-the-food-delivery-landscape/" TargetMode="External"/><Relationship Id="rId18" Type="http://schemas.openxmlformats.org/officeDocument/2006/relationships/hyperlink" Target="https://www.shopify.com/sg/blog/basic-ecommerce-metrics" TargetMode="External"/><Relationship Id="rId26" Type="http://schemas.openxmlformats.org/officeDocument/2006/relationships/hyperlink" Target="https://www.investopedia.com/terms/m/market-penetration.asp" TargetMode="External"/><Relationship Id="rId3" Type="http://schemas.openxmlformats.org/officeDocument/2006/relationships/image" Target="../media/image43.png"/><Relationship Id="rId21" Type="http://schemas.openxmlformats.org/officeDocument/2006/relationships/hyperlink" Target="https://thegood.com/insights/ecommerce-metrics/" TargetMode="External"/><Relationship Id="rId7" Type="http://schemas.openxmlformats.org/officeDocument/2006/relationships/hyperlink" Target="https://www.business-standard.com/companies/start-ups/blinkit-instamart-zepto-witness-sharp-gov-surge-in-quick-commerce-125011600910_1.html" TargetMode="External"/><Relationship Id="rId12" Type="http://schemas.openxmlformats.org/officeDocument/2006/relationships/hyperlink" Target="https://www.salesforce.com/in/blog/market-penetration-guide/" TargetMode="External"/><Relationship Id="rId17" Type="http://schemas.openxmlformats.org/officeDocument/2006/relationships/hyperlink" Target="https://www.actowizsolutions.com/quick-commerce-data-intelligence-services.php" TargetMode="External"/><Relationship Id="rId25" Type="http://schemas.openxmlformats.org/officeDocument/2006/relationships/hyperlink" Target="https://fastercapital.com/topics/how-to-optimize-your-product-placement-strategy-for-maximum-brand-awareness.html" TargetMode="External"/><Relationship Id="rId2" Type="http://schemas.openxmlformats.org/officeDocument/2006/relationships/notesSlide" Target="../notesSlides/notesSlide12.xml"/><Relationship Id="rId16" Type="http://schemas.openxmlformats.org/officeDocument/2006/relationships/hyperlink" Target="https://www.mfilterit.com/blog/brand-can-optimize-quick-commerce-performance/" TargetMode="External"/><Relationship Id="rId20" Type="http://schemas.openxmlformats.org/officeDocument/2006/relationships/hyperlink" Target="https://digitalschoolofmarketing.co.za/blog/how-often-should-a-marketing-strategy-be-reviewed-and-updated/" TargetMode="External"/><Relationship Id="rId1" Type="http://schemas.openxmlformats.org/officeDocument/2006/relationships/slideLayout" Target="../slideLayouts/slideLayout13.xml"/><Relationship Id="rId6" Type="http://schemas.openxmlformats.org/officeDocument/2006/relationships/hyperlink" Target="https://razorpay.com/learn/data-analytics-in-marketing-guide/?website=%2Fpayroll%2Flearn%2Fflexible-benefit-plan-fbp-component%2F" TargetMode="External"/><Relationship Id="rId11" Type="http://schemas.openxmlformats.org/officeDocument/2006/relationships/hyperlink" Target="https://www.ndtvprofit.com/business/quick-commerce-drives-two-thirds-of-e-grocery-orders-in-2024" TargetMode="External"/><Relationship Id="rId24" Type="http://schemas.openxmlformats.org/officeDocument/2006/relationships/hyperlink" Target="https://www.askattest.com/blog/articles/strategies-youll-want-to-steal-23-brand-growth-strategy-examples" TargetMode="External"/><Relationship Id="rId5" Type="http://schemas.openxmlformats.org/officeDocument/2006/relationships/hyperlink" Target="https://www.blueweaveconsulting.com/report/india-quick-commerce-market" TargetMode="External"/><Relationship Id="rId15" Type="http://schemas.openxmlformats.org/officeDocument/2006/relationships/hyperlink" Target="https://www.bigcommerce.com/articles/ecommerce/ecommerce-metrics/" TargetMode="External"/><Relationship Id="rId23" Type="http://schemas.openxmlformats.org/officeDocument/2006/relationships/hyperlink" Target="https://1digitalstack.ai/how-to-build-a-brand-on-quick-commerce/" TargetMode="External"/><Relationship Id="rId10" Type="http://schemas.openxmlformats.org/officeDocument/2006/relationships/hyperlink" Target="https://www.financialexpress.com/market/zepto-fy24-revenue-more-than-doubles-to-rs-4454-crore-losses-shrink-2-3691370/" TargetMode="External"/><Relationship Id="rId19" Type="http://schemas.openxmlformats.org/officeDocument/2006/relationships/hyperlink" Target="https://www.businessworld.in/article/quick-commerce-to-become-5bn-opportunity-by-2025-redseer-398049" TargetMode="External"/><Relationship Id="rId4" Type="http://schemas.openxmlformats.org/officeDocument/2006/relationships/hyperlink" Target="https://www.business-standard.com/industry/news/quick-commerce-sector-to-grow-75-85-in-2025-reach-5-billion-gmv-125031300389_1.html" TargetMode="External"/><Relationship Id="rId9" Type="http://schemas.openxmlformats.org/officeDocument/2006/relationships/hyperlink" Target="https://thefederal.com/category/business/quick-commerce-captures-two-thirds-of-e-grocery-orders-in-2024-report-178705" TargetMode="External"/><Relationship Id="rId14" Type="http://schemas.openxmlformats.org/officeDocument/2006/relationships/hyperlink" Target="https://timesofindia.indiatimes.com/city/pune/the-rise-of-quick-commerce-from-groceries-to-iphones-consumers-embrace-instant-shopping/articleshow/113971859.cms" TargetMode="External"/><Relationship Id="rId22" Type="http://schemas.openxmlformats.org/officeDocument/2006/relationships/hyperlink" Target="https://aaronhall.com/how-to-use-market-data-to-inform-business-strateg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252913"/>
          </a:xfrm>
          <a:prstGeom prst="rect">
            <a:avLst/>
          </a:prstGeom>
        </p:spPr>
      </p:pic>
      <p:sp>
        <p:nvSpPr>
          <p:cNvPr id="3" name="Text 0"/>
          <p:cNvSpPr/>
          <p:nvPr/>
        </p:nvSpPr>
        <p:spPr>
          <a:xfrm>
            <a:off x="793790" y="5539621"/>
            <a:ext cx="6459974"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India’s "Instant" Economy</a:t>
            </a:r>
            <a:endParaRPr lang="en-US" sz="4450" dirty="0"/>
          </a:p>
        </p:txBody>
      </p:sp>
      <p:sp>
        <p:nvSpPr>
          <p:cNvPr id="4" name="Text 1"/>
          <p:cNvSpPr/>
          <p:nvPr/>
        </p:nvSpPr>
        <p:spPr>
          <a:xfrm>
            <a:off x="793790" y="6555300"/>
            <a:ext cx="6928247"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Building Brands at the Speed of Delivery:  Growth Playbook</a:t>
            </a:r>
            <a:endParaRPr lang="en-US" sz="2200" dirty="0"/>
          </a:p>
        </p:txBody>
      </p:sp>
      <p:sp>
        <p:nvSpPr>
          <p:cNvPr id="5" name="Rectangle: Rounded Corners 4">
            <a:extLst>
              <a:ext uri="{FF2B5EF4-FFF2-40B4-BE49-F238E27FC236}">
                <a16:creationId xmlns:a16="http://schemas.microsoft.com/office/drawing/2014/main" id="{9BFA5949-1425-C69D-3C65-474BD49C8346}"/>
              </a:ext>
            </a:extLst>
          </p:cNvPr>
          <p:cNvSpPr/>
          <p:nvPr/>
        </p:nvSpPr>
        <p:spPr>
          <a:xfrm>
            <a:off x="12164603" y="6930179"/>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8A3CBF3D-E79B-8F05-1D83-96EF100D8511}"/>
              </a:ext>
            </a:extLst>
          </p:cNvPr>
          <p:cNvSpPr/>
          <p:nvPr/>
        </p:nvSpPr>
        <p:spPr>
          <a:xfrm>
            <a:off x="793790" y="6335924"/>
            <a:ext cx="13127693" cy="131852"/>
          </a:xfrm>
          <a:prstGeom prst="roundRect">
            <a:avLst/>
          </a:prstGeom>
          <a:solidFill>
            <a:srgbClr val="0078AA"/>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BDEB74BD-2F26-8326-9F25-051AFA538FF6}"/>
              </a:ext>
            </a:extLst>
          </p:cNvPr>
          <p:cNvSpPr txBox="1"/>
          <p:nvPr/>
        </p:nvSpPr>
        <p:spPr>
          <a:xfrm>
            <a:off x="13870113" y="7685069"/>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80190" y="93392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Core Growth Principles</a:t>
            </a:r>
            <a:endParaRPr lang="en-US" sz="4450" dirty="0"/>
          </a:p>
        </p:txBody>
      </p:sp>
      <p:sp>
        <p:nvSpPr>
          <p:cNvPr id="3" name="Shape 1"/>
          <p:cNvSpPr/>
          <p:nvPr/>
        </p:nvSpPr>
        <p:spPr>
          <a:xfrm>
            <a:off x="6280190" y="2323028"/>
            <a:ext cx="3608070" cy="226814"/>
          </a:xfrm>
          <a:prstGeom prst="roundRect">
            <a:avLst>
              <a:gd name="adj" fmla="val 15001"/>
            </a:avLst>
          </a:prstGeom>
          <a:solidFill>
            <a:srgbClr val="0078AA"/>
          </a:solidFill>
          <a:ln/>
        </p:spPr>
      </p:sp>
      <p:sp>
        <p:nvSpPr>
          <p:cNvPr id="4" name="Text 2"/>
          <p:cNvSpPr/>
          <p:nvPr/>
        </p:nvSpPr>
        <p:spPr>
          <a:xfrm>
            <a:off x="6280190" y="289000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Availability</a:t>
            </a:r>
            <a:endParaRPr lang="en-US" sz="2200" dirty="0"/>
          </a:p>
        </p:txBody>
      </p:sp>
      <p:sp>
        <p:nvSpPr>
          <p:cNvPr id="5" name="Text 3"/>
          <p:cNvSpPr/>
          <p:nvPr/>
        </p:nvSpPr>
        <p:spPr>
          <a:xfrm>
            <a:off x="6280190" y="3380423"/>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Ensure products are always available at the right PIN code and dark store</a:t>
            </a:r>
            <a:endParaRPr lang="en-US" sz="1750" dirty="0"/>
          </a:p>
        </p:txBody>
      </p:sp>
      <p:sp>
        <p:nvSpPr>
          <p:cNvPr id="6" name="Shape 4"/>
          <p:cNvSpPr/>
          <p:nvPr/>
        </p:nvSpPr>
        <p:spPr>
          <a:xfrm>
            <a:off x="10228421" y="1982867"/>
            <a:ext cx="3608189" cy="226814"/>
          </a:xfrm>
          <a:prstGeom prst="roundRect">
            <a:avLst>
              <a:gd name="adj" fmla="val 15001"/>
            </a:avLst>
          </a:prstGeom>
          <a:solidFill>
            <a:srgbClr val="0078AA"/>
          </a:solidFill>
          <a:ln/>
        </p:spPr>
      </p:sp>
      <p:sp>
        <p:nvSpPr>
          <p:cNvPr id="7" name="Text 5"/>
          <p:cNvSpPr/>
          <p:nvPr/>
        </p:nvSpPr>
        <p:spPr>
          <a:xfrm>
            <a:off x="10228421" y="25498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Sizing</a:t>
            </a:r>
            <a:endParaRPr lang="en-US" sz="2200" dirty="0"/>
          </a:p>
        </p:txBody>
      </p:sp>
      <p:sp>
        <p:nvSpPr>
          <p:cNvPr id="8" name="Text 6"/>
          <p:cNvSpPr/>
          <p:nvPr/>
        </p:nvSpPr>
        <p:spPr>
          <a:xfrm>
            <a:off x="10228421" y="304026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Optimize pack sizes for different consumption occasions and local preferences</a:t>
            </a:r>
            <a:endParaRPr lang="en-US" sz="1750" dirty="0"/>
          </a:p>
        </p:txBody>
      </p:sp>
      <p:sp>
        <p:nvSpPr>
          <p:cNvPr id="9" name="Shape 7"/>
          <p:cNvSpPr/>
          <p:nvPr/>
        </p:nvSpPr>
        <p:spPr>
          <a:xfrm>
            <a:off x="6280190" y="5149453"/>
            <a:ext cx="3608070" cy="226814"/>
          </a:xfrm>
          <a:prstGeom prst="roundRect">
            <a:avLst>
              <a:gd name="adj" fmla="val 15001"/>
            </a:avLst>
          </a:prstGeom>
          <a:solidFill>
            <a:srgbClr val="0078AA"/>
          </a:solidFill>
          <a:ln/>
        </p:spPr>
      </p:sp>
      <p:sp>
        <p:nvSpPr>
          <p:cNvPr id="10" name="Text 8"/>
          <p:cNvSpPr/>
          <p:nvPr/>
        </p:nvSpPr>
        <p:spPr>
          <a:xfrm>
            <a:off x="6280190" y="57164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Pricing</a:t>
            </a:r>
            <a:endParaRPr lang="en-US" sz="2200" dirty="0"/>
          </a:p>
        </p:txBody>
      </p:sp>
      <p:sp>
        <p:nvSpPr>
          <p:cNvPr id="11" name="Text 9"/>
          <p:cNvSpPr/>
          <p:nvPr/>
        </p:nvSpPr>
        <p:spPr>
          <a:xfrm>
            <a:off x="6280190" y="6206847"/>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Set optimal price points that maximize conversion without eroding margin</a:t>
            </a:r>
            <a:endParaRPr lang="en-US" sz="1750" dirty="0"/>
          </a:p>
        </p:txBody>
      </p:sp>
      <p:sp>
        <p:nvSpPr>
          <p:cNvPr id="12" name="Shape 10"/>
          <p:cNvSpPr/>
          <p:nvPr/>
        </p:nvSpPr>
        <p:spPr>
          <a:xfrm>
            <a:off x="10228421" y="4809292"/>
            <a:ext cx="3608189" cy="226814"/>
          </a:xfrm>
          <a:prstGeom prst="roundRect">
            <a:avLst>
              <a:gd name="adj" fmla="val 15001"/>
            </a:avLst>
          </a:prstGeom>
          <a:solidFill>
            <a:srgbClr val="0078AA"/>
          </a:solidFill>
          <a:ln/>
        </p:spPr>
      </p:sp>
      <p:sp>
        <p:nvSpPr>
          <p:cNvPr id="13" name="Text 11"/>
          <p:cNvSpPr/>
          <p:nvPr/>
        </p:nvSpPr>
        <p:spPr>
          <a:xfrm>
            <a:off x="10228421" y="53762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Marketing</a:t>
            </a:r>
            <a:endParaRPr lang="en-US" sz="2200" dirty="0"/>
          </a:p>
        </p:txBody>
      </p:sp>
      <p:sp>
        <p:nvSpPr>
          <p:cNvPr id="14" name="Text 12"/>
          <p:cNvSpPr/>
          <p:nvPr/>
        </p:nvSpPr>
        <p:spPr>
          <a:xfrm>
            <a:off x="10228421" y="5866686"/>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Build meaningful difference and increase penetration through targeted campaigns</a:t>
            </a:r>
            <a:endParaRPr lang="en-US" sz="1750" dirty="0"/>
          </a:p>
        </p:txBody>
      </p:sp>
      <p:pic>
        <p:nvPicPr>
          <p:cNvPr id="15"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7" name="Rectangle: Rounded Corners 16">
            <a:extLst>
              <a:ext uri="{FF2B5EF4-FFF2-40B4-BE49-F238E27FC236}">
                <a16:creationId xmlns:a16="http://schemas.microsoft.com/office/drawing/2014/main" id="{6260D7FE-7DBF-560E-082B-A7CA37CDDD0C}"/>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3C555A1-F8F6-A416-B8AB-8A0D1FAEE978}"/>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707594"/>
            <a:ext cx="11104245"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Strategic Recommendations for Brand Growth</a:t>
            </a:r>
            <a:endParaRPr lang="en-US" sz="4450" dirty="0"/>
          </a:p>
        </p:txBody>
      </p:sp>
      <p:sp>
        <p:nvSpPr>
          <p:cNvPr id="3" name="Text 1"/>
          <p:cNvSpPr/>
          <p:nvPr/>
        </p:nvSpPr>
        <p:spPr>
          <a:xfrm>
            <a:off x="2313861" y="3089791"/>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Optimize Visibility</a:t>
            </a:r>
            <a:endParaRPr lang="en-US" sz="2200" dirty="0"/>
          </a:p>
        </p:txBody>
      </p:sp>
      <p:sp>
        <p:nvSpPr>
          <p:cNvPr id="4" name="Text 2"/>
          <p:cNvSpPr/>
          <p:nvPr/>
        </p:nvSpPr>
        <p:spPr>
          <a:xfrm>
            <a:off x="793790" y="3580209"/>
            <a:ext cx="4355306" cy="725805"/>
          </a:xfrm>
          <a:prstGeom prst="rect">
            <a:avLst/>
          </a:prstGeom>
          <a:noFill/>
          <a:ln/>
        </p:spPr>
        <p:txBody>
          <a:bodyPr wrap="square" lIns="0" tIns="0" rIns="0" bIns="0" rtlCol="0" anchor="t"/>
          <a:lstStyle/>
          <a:p>
            <a:pPr marL="0" indent="0" algn="r">
              <a:lnSpc>
                <a:spcPts val="2850"/>
              </a:lnSpc>
              <a:buNone/>
            </a:pPr>
            <a:r>
              <a:rPr lang="en-US" sz="1750" dirty="0">
                <a:solidFill>
                  <a:srgbClr val="002433"/>
                </a:solidFill>
                <a:latin typeface="Heebo" pitchFamily="34" charset="0"/>
                <a:ea typeface="Heebo" pitchFamily="34" charset="-122"/>
                <a:cs typeface="Heebo" pitchFamily="34" charset="-120"/>
              </a:rPr>
              <a:t>Maximize product placement in high-traffic zones and top search results</a:t>
            </a:r>
            <a:endParaRPr lang="en-US" sz="1750" dirty="0"/>
          </a:p>
        </p:txBody>
      </p:sp>
      <p:pic>
        <p:nvPicPr>
          <p:cNvPr id="5" name="Image 0" descr="preencoded.png"/>
          <p:cNvPicPr>
            <a:picLocks noChangeAspect="1"/>
          </p:cNvPicPr>
          <p:nvPr/>
        </p:nvPicPr>
        <p:blipFill>
          <a:blip r:embed="rId3"/>
          <a:stretch>
            <a:fillRect/>
          </a:stretch>
        </p:blipFill>
        <p:spPr>
          <a:xfrm>
            <a:off x="5489258" y="2870002"/>
            <a:ext cx="3651885" cy="3651885"/>
          </a:xfrm>
          <a:prstGeom prst="rect">
            <a:avLst/>
          </a:prstGeom>
        </p:spPr>
      </p:pic>
      <p:sp>
        <p:nvSpPr>
          <p:cNvPr id="6" name="Shape 3"/>
          <p:cNvSpPr/>
          <p:nvPr/>
        </p:nvSpPr>
        <p:spPr>
          <a:xfrm>
            <a:off x="5788938" y="3169682"/>
            <a:ext cx="566976" cy="566976"/>
          </a:xfrm>
          <a:prstGeom prst="roundRect">
            <a:avLst>
              <a:gd name="adj" fmla="val 1611154"/>
            </a:avLst>
          </a:prstGeom>
          <a:solidFill>
            <a:srgbClr val="0078AA"/>
          </a:solidFill>
          <a:ln/>
        </p:spPr>
      </p:sp>
      <p:pic>
        <p:nvPicPr>
          <p:cNvPr id="7" name="Image 1" descr="preencoded.png"/>
          <p:cNvPicPr>
            <a:picLocks noChangeAspect="1"/>
          </p:cNvPicPr>
          <p:nvPr/>
        </p:nvPicPr>
        <p:blipFill>
          <a:blip r:embed="rId4"/>
          <a:stretch>
            <a:fillRect/>
          </a:stretch>
        </p:blipFill>
        <p:spPr>
          <a:xfrm>
            <a:off x="5944791" y="3293626"/>
            <a:ext cx="255151" cy="318968"/>
          </a:xfrm>
          <a:prstGeom prst="rect">
            <a:avLst/>
          </a:prstGeom>
        </p:spPr>
      </p:pic>
      <p:sp>
        <p:nvSpPr>
          <p:cNvPr id="8" name="Text 4"/>
          <p:cNvSpPr/>
          <p:nvPr/>
        </p:nvSpPr>
        <p:spPr>
          <a:xfrm>
            <a:off x="9481304" y="30897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Increase Penetration</a:t>
            </a:r>
            <a:endParaRPr lang="en-US" sz="2200" dirty="0"/>
          </a:p>
        </p:txBody>
      </p:sp>
      <p:sp>
        <p:nvSpPr>
          <p:cNvPr id="9" name="Text 5"/>
          <p:cNvSpPr/>
          <p:nvPr/>
        </p:nvSpPr>
        <p:spPr>
          <a:xfrm>
            <a:off x="9481304" y="3580209"/>
            <a:ext cx="4355306" cy="725805"/>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Focus on reaching more customers to drive long-term profitability</a:t>
            </a:r>
            <a:endParaRPr lang="en-US" sz="1750" dirty="0"/>
          </a:p>
        </p:txBody>
      </p:sp>
      <p:pic>
        <p:nvPicPr>
          <p:cNvPr id="10" name="Image 2" descr="preencoded.png"/>
          <p:cNvPicPr>
            <a:picLocks noChangeAspect="1"/>
          </p:cNvPicPr>
          <p:nvPr/>
        </p:nvPicPr>
        <p:blipFill>
          <a:blip r:embed="rId5"/>
          <a:stretch>
            <a:fillRect/>
          </a:stretch>
        </p:blipFill>
        <p:spPr>
          <a:xfrm>
            <a:off x="5489258" y="2870002"/>
            <a:ext cx="3651885" cy="3651885"/>
          </a:xfrm>
          <a:prstGeom prst="rect">
            <a:avLst/>
          </a:prstGeom>
        </p:spPr>
      </p:pic>
      <p:sp>
        <p:nvSpPr>
          <p:cNvPr id="11" name="Shape 6"/>
          <p:cNvSpPr/>
          <p:nvPr/>
        </p:nvSpPr>
        <p:spPr>
          <a:xfrm>
            <a:off x="8274368" y="3169682"/>
            <a:ext cx="566976" cy="566976"/>
          </a:xfrm>
          <a:prstGeom prst="roundRect">
            <a:avLst>
              <a:gd name="adj" fmla="val 1611154"/>
            </a:avLst>
          </a:prstGeom>
          <a:solidFill>
            <a:srgbClr val="0078AA"/>
          </a:solidFill>
          <a:ln/>
        </p:spPr>
      </p:sp>
      <p:pic>
        <p:nvPicPr>
          <p:cNvPr id="12" name="Image 3" descr="preencoded.png"/>
          <p:cNvPicPr>
            <a:picLocks noChangeAspect="1"/>
          </p:cNvPicPr>
          <p:nvPr/>
        </p:nvPicPr>
        <p:blipFill>
          <a:blip r:embed="rId6"/>
          <a:stretch>
            <a:fillRect/>
          </a:stretch>
        </p:blipFill>
        <p:spPr>
          <a:xfrm>
            <a:off x="8430220" y="3293626"/>
            <a:ext cx="255151" cy="318968"/>
          </a:xfrm>
          <a:prstGeom prst="rect">
            <a:avLst/>
          </a:prstGeom>
        </p:spPr>
      </p:pic>
      <p:sp>
        <p:nvSpPr>
          <p:cNvPr id="13" name="Text 7"/>
          <p:cNvSpPr/>
          <p:nvPr/>
        </p:nvSpPr>
        <p:spPr>
          <a:xfrm>
            <a:off x="9481304" y="50857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Leverage Data</a:t>
            </a:r>
            <a:endParaRPr lang="en-US" sz="2200" dirty="0"/>
          </a:p>
        </p:txBody>
      </p:sp>
      <p:sp>
        <p:nvSpPr>
          <p:cNvPr id="14" name="Text 8"/>
          <p:cNvSpPr/>
          <p:nvPr/>
        </p:nvSpPr>
        <p:spPr>
          <a:xfrm>
            <a:off x="9481304" y="5576173"/>
            <a:ext cx="4355306" cy="725805"/>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Use hyper-local insights to tailor strategies at PIN code level</a:t>
            </a:r>
            <a:endParaRPr lang="en-US" sz="1750" dirty="0"/>
          </a:p>
        </p:txBody>
      </p:sp>
      <p:pic>
        <p:nvPicPr>
          <p:cNvPr id="15" name="Image 4" descr="preencoded.png"/>
          <p:cNvPicPr>
            <a:picLocks noChangeAspect="1"/>
          </p:cNvPicPr>
          <p:nvPr/>
        </p:nvPicPr>
        <p:blipFill>
          <a:blip r:embed="rId7"/>
          <a:stretch>
            <a:fillRect/>
          </a:stretch>
        </p:blipFill>
        <p:spPr>
          <a:xfrm>
            <a:off x="5489258" y="2870002"/>
            <a:ext cx="3651885" cy="3651885"/>
          </a:xfrm>
          <a:prstGeom prst="rect">
            <a:avLst/>
          </a:prstGeom>
        </p:spPr>
      </p:pic>
      <p:sp>
        <p:nvSpPr>
          <p:cNvPr id="16" name="Shape 9"/>
          <p:cNvSpPr/>
          <p:nvPr/>
        </p:nvSpPr>
        <p:spPr>
          <a:xfrm>
            <a:off x="8274368" y="5655112"/>
            <a:ext cx="566976" cy="566976"/>
          </a:xfrm>
          <a:prstGeom prst="roundRect">
            <a:avLst>
              <a:gd name="adj" fmla="val 1611154"/>
            </a:avLst>
          </a:prstGeom>
          <a:solidFill>
            <a:srgbClr val="0078AA"/>
          </a:solidFill>
          <a:ln/>
        </p:spPr>
      </p:sp>
      <p:pic>
        <p:nvPicPr>
          <p:cNvPr id="17" name="Image 5" descr="preencoded.png"/>
          <p:cNvPicPr>
            <a:picLocks noChangeAspect="1"/>
          </p:cNvPicPr>
          <p:nvPr/>
        </p:nvPicPr>
        <p:blipFill>
          <a:blip r:embed="rId8"/>
          <a:stretch>
            <a:fillRect/>
          </a:stretch>
        </p:blipFill>
        <p:spPr>
          <a:xfrm>
            <a:off x="8430220" y="5779056"/>
            <a:ext cx="255151" cy="318968"/>
          </a:xfrm>
          <a:prstGeom prst="rect">
            <a:avLst/>
          </a:prstGeom>
        </p:spPr>
      </p:pic>
      <p:sp>
        <p:nvSpPr>
          <p:cNvPr id="18" name="Text 10"/>
          <p:cNvSpPr/>
          <p:nvPr/>
        </p:nvSpPr>
        <p:spPr>
          <a:xfrm>
            <a:off x="2313861" y="5085755"/>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Continuous Iteration</a:t>
            </a:r>
            <a:endParaRPr lang="en-US" sz="2200" dirty="0"/>
          </a:p>
        </p:txBody>
      </p:sp>
      <p:sp>
        <p:nvSpPr>
          <p:cNvPr id="19" name="Text 11"/>
          <p:cNvSpPr/>
          <p:nvPr/>
        </p:nvSpPr>
        <p:spPr>
          <a:xfrm>
            <a:off x="793790" y="5576173"/>
            <a:ext cx="4355306" cy="725805"/>
          </a:xfrm>
          <a:prstGeom prst="rect">
            <a:avLst/>
          </a:prstGeom>
          <a:noFill/>
          <a:ln/>
        </p:spPr>
        <p:txBody>
          <a:bodyPr wrap="square" lIns="0" tIns="0" rIns="0" bIns="0" rtlCol="0" anchor="t"/>
          <a:lstStyle/>
          <a:p>
            <a:pPr marL="0" indent="0" algn="r">
              <a:lnSpc>
                <a:spcPts val="2850"/>
              </a:lnSpc>
              <a:buNone/>
            </a:pPr>
            <a:r>
              <a:rPr lang="en-US" sz="1750" dirty="0">
                <a:solidFill>
                  <a:srgbClr val="002433"/>
                </a:solidFill>
                <a:latin typeface="Heebo" pitchFamily="34" charset="0"/>
                <a:ea typeface="Heebo" pitchFamily="34" charset="-122"/>
                <a:cs typeface="Heebo" pitchFamily="34" charset="-120"/>
              </a:rPr>
              <a:t>Test, learn, and optimize across all aspects of your quick commerce strategy</a:t>
            </a:r>
            <a:endParaRPr lang="en-US" sz="1750" dirty="0"/>
          </a:p>
        </p:txBody>
      </p:sp>
      <p:pic>
        <p:nvPicPr>
          <p:cNvPr id="20" name="Image 6" descr="preencoded.png"/>
          <p:cNvPicPr>
            <a:picLocks noChangeAspect="1"/>
          </p:cNvPicPr>
          <p:nvPr/>
        </p:nvPicPr>
        <p:blipFill>
          <a:blip r:embed="rId9"/>
          <a:stretch>
            <a:fillRect/>
          </a:stretch>
        </p:blipFill>
        <p:spPr>
          <a:xfrm>
            <a:off x="5489258" y="2870002"/>
            <a:ext cx="3651885" cy="3651885"/>
          </a:xfrm>
          <a:prstGeom prst="rect">
            <a:avLst/>
          </a:prstGeom>
        </p:spPr>
      </p:pic>
      <p:sp>
        <p:nvSpPr>
          <p:cNvPr id="21" name="Shape 12"/>
          <p:cNvSpPr/>
          <p:nvPr/>
        </p:nvSpPr>
        <p:spPr>
          <a:xfrm>
            <a:off x="5788938" y="5655112"/>
            <a:ext cx="566976" cy="566976"/>
          </a:xfrm>
          <a:prstGeom prst="roundRect">
            <a:avLst>
              <a:gd name="adj" fmla="val 1611154"/>
            </a:avLst>
          </a:prstGeom>
          <a:solidFill>
            <a:srgbClr val="0078AA"/>
          </a:solidFill>
          <a:ln/>
        </p:spPr>
      </p:sp>
      <p:pic>
        <p:nvPicPr>
          <p:cNvPr id="22" name="Image 7" descr="preencoded.png"/>
          <p:cNvPicPr>
            <a:picLocks noChangeAspect="1"/>
          </p:cNvPicPr>
          <p:nvPr/>
        </p:nvPicPr>
        <p:blipFill>
          <a:blip r:embed="rId10"/>
          <a:stretch>
            <a:fillRect/>
          </a:stretch>
        </p:blipFill>
        <p:spPr>
          <a:xfrm>
            <a:off x="5944791" y="5779056"/>
            <a:ext cx="255151" cy="318968"/>
          </a:xfrm>
          <a:prstGeom prst="rect">
            <a:avLst/>
          </a:prstGeom>
        </p:spPr>
      </p:pic>
      <p:sp>
        <p:nvSpPr>
          <p:cNvPr id="24" name="Rectangle: Rounded Corners 23">
            <a:extLst>
              <a:ext uri="{FF2B5EF4-FFF2-40B4-BE49-F238E27FC236}">
                <a16:creationId xmlns:a16="http://schemas.microsoft.com/office/drawing/2014/main" id="{CBD2986F-AEE6-861B-815F-0F57E6361BA6}"/>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CD56CAA1-3CCD-29D9-50F4-865B522983BB}"/>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6F6F6">
              <a:alpha val="95000"/>
            </a:srgbClr>
          </a:solidFill>
          <a:ln/>
        </p:spPr>
      </p:sp>
      <p:sp>
        <p:nvSpPr>
          <p:cNvPr id="4" name="Text 1"/>
          <p:cNvSpPr/>
          <p:nvPr/>
        </p:nvSpPr>
        <p:spPr>
          <a:xfrm>
            <a:off x="739140" y="691515"/>
            <a:ext cx="4735711" cy="591979"/>
          </a:xfrm>
          <a:prstGeom prst="rect">
            <a:avLst/>
          </a:prstGeom>
          <a:noFill/>
          <a:ln/>
        </p:spPr>
        <p:txBody>
          <a:bodyPr wrap="none" lIns="0" tIns="0" rIns="0" bIns="0" rtlCol="0" anchor="t"/>
          <a:lstStyle/>
          <a:p>
            <a:pPr marL="0" indent="0" algn="l">
              <a:lnSpc>
                <a:spcPts val="4650"/>
              </a:lnSpc>
              <a:buNone/>
            </a:pPr>
            <a:r>
              <a:rPr lang="en-US" sz="3700" dirty="0">
                <a:solidFill>
                  <a:srgbClr val="002433"/>
                </a:solidFill>
                <a:latin typeface="Crimson Pro Semi Bold" pitchFamily="34" charset="0"/>
                <a:ea typeface="Crimson Pro Semi Bold" pitchFamily="34" charset="-122"/>
                <a:cs typeface="Crimson Pro Semi Bold" pitchFamily="34" charset="-120"/>
              </a:rPr>
              <a:t>Research Links:</a:t>
            </a:r>
            <a:endParaRPr lang="en-US" sz="3700" dirty="0"/>
          </a:p>
        </p:txBody>
      </p:sp>
      <p:sp>
        <p:nvSpPr>
          <p:cNvPr id="5" name="Text 2"/>
          <p:cNvSpPr/>
          <p:nvPr/>
        </p:nvSpPr>
        <p:spPr>
          <a:xfrm>
            <a:off x="739140" y="1489353"/>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https://www.business-standard.com/industry/news/quick-commerce-sector-to-grow-75-85-in-2025-reach-5-billion-gmv-125031300389_1.html</a:t>
            </a:r>
            <a:endParaRPr lang="en-US" sz="1050" dirty="0"/>
          </a:p>
        </p:txBody>
      </p:sp>
      <p:sp>
        <p:nvSpPr>
          <p:cNvPr id="6" name="Text 3"/>
          <p:cNvSpPr/>
          <p:nvPr/>
        </p:nvSpPr>
        <p:spPr>
          <a:xfrm>
            <a:off x="739140" y="1863328"/>
            <a:ext cx="13152120" cy="439102"/>
          </a:xfrm>
          <a:prstGeom prst="rect">
            <a:avLst/>
          </a:prstGeom>
          <a:noFill/>
          <a:ln/>
        </p:spPr>
        <p:txBody>
          <a:bodyPr wrap="squar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5">
                  <a:extLst>
                    <a:ext uri="{A12FA001-AC4F-418D-AE19-62706E023703}">
                      <ahyp:hlinkClr xmlns:ahyp="http://schemas.microsoft.com/office/drawing/2018/hyperlinkcolor" val="tx"/>
                    </a:ext>
                  </a:extLst>
                </a:hlinkClick>
              </a:rPr>
              <a:t>https://www.blueweaveconsulting.com/report/india-quick-commerce-market</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6">
                  <a:extLst>
                    <a:ext uri="{A12FA001-AC4F-418D-AE19-62706E023703}">
                      <ahyp:hlinkClr xmlns:ahyp="http://schemas.microsoft.com/office/drawing/2018/hyperlinkcolor" val="tx"/>
                    </a:ext>
                  </a:extLst>
                </a:hlinkClick>
              </a:rPr>
              <a:t>https://razorpay.com/learn/data-analytics-in-marketing-guide/?website=%2Fpayroll%2Flearn%2Fflexible-benefit-plan-fbp-component%2F</a:t>
            </a:r>
            <a:endParaRPr lang="en-US" sz="1050" dirty="0"/>
          </a:p>
        </p:txBody>
      </p:sp>
      <p:sp>
        <p:nvSpPr>
          <p:cNvPr id="7" name="Text 4"/>
          <p:cNvSpPr/>
          <p:nvPr/>
        </p:nvSpPr>
        <p:spPr>
          <a:xfrm>
            <a:off x="739140" y="2456855"/>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7">
                  <a:extLst>
                    <a:ext uri="{A12FA001-AC4F-418D-AE19-62706E023703}">
                      <ahyp:hlinkClr xmlns:ahyp="http://schemas.microsoft.com/office/drawing/2018/hyperlinkcolor" val="tx"/>
                    </a:ext>
                  </a:extLst>
                </a:hlinkClick>
              </a:rPr>
              <a:t>https://www.business-standard.com/companies/start-ups/blinkit-instamart-zepto-witness-sharp-gov-surge-in-quick-commerce-125011600910_1.html</a:t>
            </a:r>
            <a:endParaRPr lang="en-US" sz="1050" dirty="0"/>
          </a:p>
        </p:txBody>
      </p:sp>
      <p:sp>
        <p:nvSpPr>
          <p:cNvPr id="8" name="Text 5"/>
          <p:cNvSpPr/>
          <p:nvPr/>
        </p:nvSpPr>
        <p:spPr>
          <a:xfrm>
            <a:off x="739140" y="2830830"/>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8">
                  <a:extLst>
                    <a:ext uri="{A12FA001-AC4F-418D-AE19-62706E023703}">
                      <ahyp:hlinkClr xmlns:ahyp="http://schemas.microsoft.com/office/drawing/2018/hyperlinkcolor" val="tx"/>
                    </a:ext>
                  </a:extLst>
                </a:hlinkClick>
              </a:rPr>
              <a:t>https://economictimes.com/tech/startups/swiggy-instamart-delivers-101-yoy-growth-in-q4-gov-loss-doubles/articleshow/121032517.cms</a:t>
            </a:r>
            <a:endParaRPr lang="en-US" sz="1050" dirty="0"/>
          </a:p>
        </p:txBody>
      </p:sp>
      <p:sp>
        <p:nvSpPr>
          <p:cNvPr id="9" name="Text 6"/>
          <p:cNvSpPr/>
          <p:nvPr/>
        </p:nvSpPr>
        <p:spPr>
          <a:xfrm>
            <a:off x="739140" y="3204805"/>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9">
                  <a:extLst>
                    <a:ext uri="{A12FA001-AC4F-418D-AE19-62706E023703}">
                      <ahyp:hlinkClr xmlns:ahyp="http://schemas.microsoft.com/office/drawing/2018/hyperlinkcolor" val="tx"/>
                    </a:ext>
                  </a:extLst>
                </a:hlinkClick>
              </a:rPr>
              <a:t>https://thefederal.com/category/business/quick-commerce-captures-two-thirds-of-e-grocery-orders-in-2024-report-178705</a:t>
            </a:r>
            <a:endParaRPr lang="en-US" sz="1050" dirty="0"/>
          </a:p>
        </p:txBody>
      </p:sp>
      <p:sp>
        <p:nvSpPr>
          <p:cNvPr id="10" name="Text 7"/>
          <p:cNvSpPr/>
          <p:nvPr/>
        </p:nvSpPr>
        <p:spPr>
          <a:xfrm>
            <a:off x="739140" y="3578781"/>
            <a:ext cx="13152120" cy="219551"/>
          </a:xfrm>
          <a:prstGeom prst="rect">
            <a:avLst/>
          </a:prstGeom>
          <a:noFill/>
          <a:ln/>
        </p:spPr>
        <p:txBody>
          <a:bodyPr wrap="none" lIns="0" tIns="0" rIns="0" bIns="0" rtlCol="0" anchor="t"/>
          <a:lstStyle/>
          <a:p>
            <a:pPr marL="0" indent="0" algn="l">
              <a:lnSpc>
                <a:spcPts val="1700"/>
              </a:lnSpc>
              <a:buNone/>
            </a:pP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0">
                  <a:extLst>
                    <a:ext uri="{A12FA001-AC4F-418D-AE19-62706E023703}">
                      <ahyp:hlinkClr xmlns:ahyp="http://schemas.microsoft.com/office/drawing/2018/hyperlinkcolor" val="tx"/>
                    </a:ext>
                  </a:extLst>
                </a:hlinkClick>
              </a:rPr>
              <a:t>https://www.financialexpress.com/market/zepto-fy24-revenue-more-than-doubles-to-rs-4454-crore-losses-shrink-2-3691370/</a:t>
            </a:r>
            <a:endParaRPr lang="en-US" sz="1050" dirty="0"/>
          </a:p>
        </p:txBody>
      </p:sp>
      <p:sp>
        <p:nvSpPr>
          <p:cNvPr id="11" name="Text 8"/>
          <p:cNvSpPr/>
          <p:nvPr/>
        </p:nvSpPr>
        <p:spPr>
          <a:xfrm>
            <a:off x="739140" y="3952756"/>
            <a:ext cx="13152120" cy="219551"/>
          </a:xfrm>
          <a:prstGeom prst="rect">
            <a:avLst/>
          </a:prstGeom>
          <a:noFill/>
          <a:ln/>
        </p:spPr>
        <p:txBody>
          <a:bodyPr wrap="none" lIns="0" tIns="0" rIns="0" bIns="0" rtlCol="0" anchor="t"/>
          <a:lstStyle/>
          <a:p>
            <a:pPr marL="0" indent="0" algn="l">
              <a:lnSpc>
                <a:spcPts val="1700"/>
              </a:lnSpc>
              <a:buNone/>
            </a:pP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1">
                  <a:extLst>
                    <a:ext uri="{A12FA001-AC4F-418D-AE19-62706E023703}">
                      <ahyp:hlinkClr xmlns:ahyp="http://schemas.microsoft.com/office/drawing/2018/hyperlinkcolor" val="tx"/>
                    </a:ext>
                  </a:extLst>
                </a:hlinkClick>
              </a:rPr>
              <a:t>https://www.ndtvprofit.com/business/quick-commerce-drives-two-thirds-of-e-grocery-orders-in-2024</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2">
                  <a:extLst>
                    <a:ext uri="{A12FA001-AC4F-418D-AE19-62706E023703}">
                      <ahyp:hlinkClr xmlns:ahyp="http://schemas.microsoft.com/office/drawing/2018/hyperlinkcolor" val="tx"/>
                    </a:ext>
                  </a:extLst>
                </a:hlinkClick>
              </a:rPr>
              <a:t>https://www.salesforce.com/in/blog/market-penetration-guide/</a:t>
            </a:r>
            <a:r>
              <a:rPr lang="en-US" sz="1050" dirty="0">
                <a:solidFill>
                  <a:srgbClr val="4C4C4D"/>
                </a:solidFill>
                <a:latin typeface="Heebo" pitchFamily="34" charset="0"/>
                <a:ea typeface="Heebo" pitchFamily="34" charset="-122"/>
                <a:cs typeface="Heebo" pitchFamily="34" charset="-120"/>
              </a:rPr>
              <a:t> </a:t>
            </a:r>
            <a:endParaRPr lang="en-US" sz="1050" dirty="0"/>
          </a:p>
        </p:txBody>
      </p:sp>
      <p:sp>
        <p:nvSpPr>
          <p:cNvPr id="12" name="Text 9"/>
          <p:cNvSpPr/>
          <p:nvPr/>
        </p:nvSpPr>
        <p:spPr>
          <a:xfrm>
            <a:off x="739140" y="4326731"/>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13">
                  <a:extLst>
                    <a:ext uri="{A12FA001-AC4F-418D-AE19-62706E023703}">
                      <ahyp:hlinkClr xmlns:ahyp="http://schemas.microsoft.com/office/drawing/2018/hyperlinkcolor" val="tx"/>
                    </a:ext>
                  </a:extLst>
                </a:hlinkClick>
              </a:rPr>
              <a:t>https://indusfood.co.in/article/quick-commerce-in-india-transforming-the-food-delivery-landscape/</a:t>
            </a:r>
            <a:r>
              <a:rPr lang="en-US" sz="1050" dirty="0">
                <a:solidFill>
                  <a:srgbClr val="4C4C4D"/>
                </a:solidFill>
                <a:latin typeface="Heebo" pitchFamily="34" charset="0"/>
                <a:ea typeface="Heebo" pitchFamily="34" charset="-122"/>
                <a:cs typeface="Heebo" pitchFamily="34" charset="-120"/>
              </a:rPr>
              <a:t>  </a:t>
            </a:r>
            <a:endParaRPr lang="en-US" sz="1050" dirty="0"/>
          </a:p>
        </p:txBody>
      </p:sp>
      <p:sp>
        <p:nvSpPr>
          <p:cNvPr id="13" name="Text 10"/>
          <p:cNvSpPr/>
          <p:nvPr/>
        </p:nvSpPr>
        <p:spPr>
          <a:xfrm>
            <a:off x="739140" y="4700707"/>
            <a:ext cx="13152120" cy="219551"/>
          </a:xfrm>
          <a:prstGeom prst="rect">
            <a:avLst/>
          </a:prstGeom>
          <a:noFill/>
          <a:ln/>
        </p:spPr>
        <p:txBody>
          <a:bodyPr wrap="none" lIns="0" tIns="0" rIns="0" bIns="0" rtlCol="0" anchor="t"/>
          <a:lstStyle/>
          <a:p>
            <a:pPr marL="0" indent="0" algn="l">
              <a:lnSpc>
                <a:spcPts val="1700"/>
              </a:lnSpc>
              <a:buNone/>
            </a:pP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4">
                  <a:extLst>
                    <a:ext uri="{A12FA001-AC4F-418D-AE19-62706E023703}">
                      <ahyp:hlinkClr xmlns:ahyp="http://schemas.microsoft.com/office/drawing/2018/hyperlinkcolor" val="tx"/>
                    </a:ext>
                  </a:extLst>
                </a:hlinkClick>
              </a:rPr>
              <a:t>https://timesofindia.indiatimes.com/city/pune/the-rise-of-quick-commerce-from-groceries-to-iphones-consumers-embrace-instant-shopping/articleshow/113971859.cms</a:t>
            </a:r>
            <a:endParaRPr lang="en-US" sz="1050" dirty="0"/>
          </a:p>
        </p:txBody>
      </p:sp>
      <p:sp>
        <p:nvSpPr>
          <p:cNvPr id="14" name="Text 11"/>
          <p:cNvSpPr/>
          <p:nvPr/>
        </p:nvSpPr>
        <p:spPr>
          <a:xfrm>
            <a:off x="739140" y="5074682"/>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15">
                  <a:extLst>
                    <a:ext uri="{A12FA001-AC4F-418D-AE19-62706E023703}">
                      <ahyp:hlinkClr xmlns:ahyp="http://schemas.microsoft.com/office/drawing/2018/hyperlinkcolor" val="tx"/>
                    </a:ext>
                  </a:extLst>
                </a:hlinkClick>
              </a:rPr>
              <a:t>https://www.bigcommerce.com/articles/ecommerce/ecommerce-metrics/</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6">
                  <a:extLst>
                    <a:ext uri="{A12FA001-AC4F-418D-AE19-62706E023703}">
                      <ahyp:hlinkClr xmlns:ahyp="http://schemas.microsoft.com/office/drawing/2018/hyperlinkcolor" val="tx"/>
                    </a:ext>
                  </a:extLst>
                </a:hlinkClick>
              </a:rPr>
              <a:t>https://www.mfilterit.com/blog/brand-can-optimize-quick-commerce-performance/</a:t>
            </a:r>
            <a:endParaRPr lang="en-US" sz="1050" dirty="0"/>
          </a:p>
        </p:txBody>
      </p:sp>
      <p:sp>
        <p:nvSpPr>
          <p:cNvPr id="15" name="Text 12"/>
          <p:cNvSpPr/>
          <p:nvPr/>
        </p:nvSpPr>
        <p:spPr>
          <a:xfrm>
            <a:off x="739140" y="5448657"/>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17">
                  <a:extLst>
                    <a:ext uri="{A12FA001-AC4F-418D-AE19-62706E023703}">
                      <ahyp:hlinkClr xmlns:ahyp="http://schemas.microsoft.com/office/drawing/2018/hyperlinkcolor" val="tx"/>
                    </a:ext>
                  </a:extLst>
                </a:hlinkClick>
              </a:rPr>
              <a:t>https://www.actowizsolutions.com/quick-commerce-data-intelligence-services.php</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18">
                  <a:extLst>
                    <a:ext uri="{A12FA001-AC4F-418D-AE19-62706E023703}">
                      <ahyp:hlinkClr xmlns:ahyp="http://schemas.microsoft.com/office/drawing/2018/hyperlinkcolor" val="tx"/>
                    </a:ext>
                  </a:extLst>
                </a:hlinkClick>
              </a:rPr>
              <a:t>https://www.shopify.com/sg/blog/basic-ecommerce-metrics</a:t>
            </a:r>
            <a:endParaRPr lang="en-US" sz="1050" dirty="0"/>
          </a:p>
        </p:txBody>
      </p:sp>
      <p:sp>
        <p:nvSpPr>
          <p:cNvPr id="16" name="Text 13"/>
          <p:cNvSpPr/>
          <p:nvPr/>
        </p:nvSpPr>
        <p:spPr>
          <a:xfrm>
            <a:off x="739140" y="5822633"/>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19">
                  <a:extLst>
                    <a:ext uri="{A12FA001-AC4F-418D-AE19-62706E023703}">
                      <ahyp:hlinkClr xmlns:ahyp="http://schemas.microsoft.com/office/drawing/2018/hyperlinkcolor" val="tx"/>
                    </a:ext>
                  </a:extLst>
                </a:hlinkClick>
              </a:rPr>
              <a:t>https://www.businessworld.in/article/quick-commerce-to-become-5bn-opportunity-by-2025-redseer-398049</a:t>
            </a:r>
            <a:endParaRPr lang="en-US" sz="1050" dirty="0"/>
          </a:p>
        </p:txBody>
      </p:sp>
      <p:sp>
        <p:nvSpPr>
          <p:cNvPr id="17" name="Text 14"/>
          <p:cNvSpPr/>
          <p:nvPr/>
        </p:nvSpPr>
        <p:spPr>
          <a:xfrm>
            <a:off x="739140" y="6196608"/>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20">
                  <a:extLst>
                    <a:ext uri="{A12FA001-AC4F-418D-AE19-62706E023703}">
                      <ahyp:hlinkClr xmlns:ahyp="http://schemas.microsoft.com/office/drawing/2018/hyperlinkcolor" val="tx"/>
                    </a:ext>
                  </a:extLst>
                </a:hlinkClick>
              </a:rPr>
              <a:t>https://digitalschoolofmarketing.co.za/blog/how-often-should-a-marketing-strategy-be-reviewed-and-updated/</a:t>
            </a:r>
            <a:endParaRPr lang="en-US" sz="1050" dirty="0"/>
          </a:p>
        </p:txBody>
      </p:sp>
      <p:sp>
        <p:nvSpPr>
          <p:cNvPr id="18" name="Text 15"/>
          <p:cNvSpPr/>
          <p:nvPr/>
        </p:nvSpPr>
        <p:spPr>
          <a:xfrm>
            <a:off x="739140" y="6570583"/>
            <a:ext cx="13152120" cy="219551"/>
          </a:xfrm>
          <a:prstGeom prst="rect">
            <a:avLst/>
          </a:prstGeom>
          <a:noFill/>
          <a:ln/>
        </p:spPr>
        <p:txBody>
          <a:bodyPr wrap="none" lIns="0" tIns="0" rIns="0" bIns="0" rtlCol="0" anchor="t"/>
          <a:lstStyle/>
          <a:p>
            <a:pPr marL="0" indent="0" algn="l">
              <a:lnSpc>
                <a:spcPts val="1700"/>
              </a:lnSpc>
              <a:buNone/>
            </a:pP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21">
                  <a:extLst>
                    <a:ext uri="{A12FA001-AC4F-418D-AE19-62706E023703}">
                      <ahyp:hlinkClr xmlns:ahyp="http://schemas.microsoft.com/office/drawing/2018/hyperlinkcolor" val="tx"/>
                    </a:ext>
                  </a:extLst>
                </a:hlinkClick>
              </a:rPr>
              <a:t>https://thegood.com/insights/ecommerce-metrics/</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22">
                  <a:extLst>
                    <a:ext uri="{A12FA001-AC4F-418D-AE19-62706E023703}">
                      <ahyp:hlinkClr xmlns:ahyp="http://schemas.microsoft.com/office/drawing/2018/hyperlinkcolor" val="tx"/>
                    </a:ext>
                  </a:extLst>
                </a:hlinkClick>
              </a:rPr>
              <a:t>https://aaronhall.com/how-to-use-market-data-to-inform-business-strategy/</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23">
                  <a:extLst>
                    <a:ext uri="{A12FA001-AC4F-418D-AE19-62706E023703}">
                      <ahyp:hlinkClr xmlns:ahyp="http://schemas.microsoft.com/office/drawing/2018/hyperlinkcolor" val="tx"/>
                    </a:ext>
                  </a:extLst>
                </a:hlinkClick>
              </a:rPr>
              <a:t>https://1digitalstack.ai/how-to-build-a-brand-on-quick-commerce/</a:t>
            </a:r>
            <a:endParaRPr lang="en-US" sz="1050" dirty="0"/>
          </a:p>
        </p:txBody>
      </p:sp>
      <p:sp>
        <p:nvSpPr>
          <p:cNvPr id="19" name="Text 16"/>
          <p:cNvSpPr/>
          <p:nvPr/>
        </p:nvSpPr>
        <p:spPr>
          <a:xfrm>
            <a:off x="739140" y="6944558"/>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24">
                  <a:extLst>
                    <a:ext uri="{A12FA001-AC4F-418D-AE19-62706E023703}">
                      <ahyp:hlinkClr xmlns:ahyp="http://schemas.microsoft.com/office/drawing/2018/hyperlinkcolor" val="tx"/>
                    </a:ext>
                  </a:extLst>
                </a:hlinkClick>
              </a:rPr>
              <a:t>https://www.askattest.com/blog/articles/strategies-youll-want-to-steal-23-brand-growth-strategy-examples</a:t>
            </a:r>
            <a:endParaRPr lang="en-US" sz="1050" dirty="0"/>
          </a:p>
        </p:txBody>
      </p:sp>
      <p:sp>
        <p:nvSpPr>
          <p:cNvPr id="20" name="Text 17"/>
          <p:cNvSpPr/>
          <p:nvPr/>
        </p:nvSpPr>
        <p:spPr>
          <a:xfrm>
            <a:off x="739140" y="7318534"/>
            <a:ext cx="13152120" cy="219551"/>
          </a:xfrm>
          <a:prstGeom prst="rect">
            <a:avLst/>
          </a:prstGeom>
          <a:noFill/>
          <a:ln/>
        </p:spPr>
        <p:txBody>
          <a:bodyPr wrap="none" lIns="0" tIns="0" rIns="0" bIns="0" rtlCol="0" anchor="t"/>
          <a:lstStyle/>
          <a:p>
            <a:pPr marL="0" indent="0" algn="l">
              <a:lnSpc>
                <a:spcPts val="1700"/>
              </a:lnSpc>
              <a:buNone/>
            </a:pPr>
            <a:r>
              <a:rPr lang="en-US" sz="1050" u="sng" dirty="0">
                <a:solidFill>
                  <a:srgbClr val="0078AA"/>
                </a:solidFill>
                <a:latin typeface="Heebo" pitchFamily="34" charset="0"/>
                <a:ea typeface="Heebo" pitchFamily="34" charset="-122"/>
                <a:cs typeface="Heebo" pitchFamily="34" charset="-120"/>
                <a:hlinkClick r:id="rId25">
                  <a:extLst>
                    <a:ext uri="{A12FA001-AC4F-418D-AE19-62706E023703}">
                      <ahyp:hlinkClr xmlns:ahyp="http://schemas.microsoft.com/office/drawing/2018/hyperlinkcolor" val="tx"/>
                    </a:ext>
                  </a:extLst>
                </a:hlinkClick>
              </a:rPr>
              <a:t>https://fastercapital.com/topics/how-to-optimize-your-product-placement-strategy-for-maximum-brand-awareness.html</a:t>
            </a:r>
            <a:r>
              <a:rPr lang="en-US" sz="1050" dirty="0">
                <a:solidFill>
                  <a:srgbClr val="4C4C4D"/>
                </a:solidFill>
                <a:latin typeface="Heebo" pitchFamily="34" charset="0"/>
                <a:ea typeface="Heebo" pitchFamily="34" charset="-122"/>
                <a:cs typeface="Heebo" pitchFamily="34" charset="-120"/>
              </a:rPr>
              <a:t>   </a:t>
            </a:r>
            <a:r>
              <a:rPr lang="en-US" sz="1050" u="sng" dirty="0">
                <a:solidFill>
                  <a:srgbClr val="0078AA"/>
                </a:solidFill>
                <a:latin typeface="Heebo" pitchFamily="34" charset="0"/>
                <a:ea typeface="Heebo" pitchFamily="34" charset="-122"/>
                <a:cs typeface="Heebo" pitchFamily="34" charset="-120"/>
                <a:hlinkClick r:id="rId26">
                  <a:extLst>
                    <a:ext uri="{A12FA001-AC4F-418D-AE19-62706E023703}">
                      <ahyp:hlinkClr xmlns:ahyp="http://schemas.microsoft.com/office/drawing/2018/hyperlinkcolor" val="tx"/>
                    </a:ext>
                  </a:extLst>
                </a:hlinkClick>
              </a:rPr>
              <a:t>https://www.investopedia.com/terms/m/market-penetration.asp</a:t>
            </a:r>
            <a:endParaRPr lang="en-US" sz="1050" dirty="0"/>
          </a:p>
        </p:txBody>
      </p:sp>
      <p:sp>
        <p:nvSpPr>
          <p:cNvPr id="22" name="TextBox 21">
            <a:extLst>
              <a:ext uri="{FF2B5EF4-FFF2-40B4-BE49-F238E27FC236}">
                <a16:creationId xmlns:a16="http://schemas.microsoft.com/office/drawing/2014/main" id="{255D2E47-AC5C-ADF1-34FF-382830F37216}"/>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252913"/>
          </a:xfrm>
          <a:prstGeom prst="rect">
            <a:avLst/>
          </a:prstGeom>
        </p:spPr>
      </p:pic>
      <p:sp>
        <p:nvSpPr>
          <p:cNvPr id="3" name="Text 0"/>
          <p:cNvSpPr/>
          <p:nvPr/>
        </p:nvSpPr>
        <p:spPr>
          <a:xfrm>
            <a:off x="3402449" y="5106193"/>
            <a:ext cx="7825502" cy="978218"/>
          </a:xfrm>
          <a:prstGeom prst="rect">
            <a:avLst/>
          </a:prstGeom>
          <a:noFill/>
          <a:ln/>
        </p:spPr>
        <p:txBody>
          <a:bodyPr wrap="none" lIns="0" tIns="0" rIns="0" bIns="0" rtlCol="0" anchor="t"/>
          <a:lstStyle/>
          <a:p>
            <a:pPr marL="0" indent="0" algn="ctr">
              <a:lnSpc>
                <a:spcPts val="7700"/>
              </a:lnSpc>
              <a:buNone/>
            </a:pPr>
            <a:r>
              <a:rPr lang="en-US" sz="4450" b="1" dirty="0">
                <a:solidFill>
                  <a:srgbClr val="0078AA"/>
                </a:solidFill>
                <a:latin typeface="Crimson Pro Semi Bold" pitchFamily="34" charset="0"/>
                <a:ea typeface="Crimson Pro Semi Bold" pitchFamily="34" charset="-122"/>
                <a:cs typeface="Crimson Pro Semi Bold" pitchFamily="34" charset="-120"/>
              </a:rPr>
              <a:t>Thank You!</a:t>
            </a:r>
            <a:endParaRPr lang="en-US" sz="4450" b="1" dirty="0">
              <a:solidFill>
                <a:srgbClr val="0078AA"/>
              </a:solidFill>
            </a:endParaRPr>
          </a:p>
        </p:txBody>
      </p:sp>
      <p:sp>
        <p:nvSpPr>
          <p:cNvPr id="4" name="Rectangle: Rounded Corners 3">
            <a:extLst>
              <a:ext uri="{FF2B5EF4-FFF2-40B4-BE49-F238E27FC236}">
                <a16:creationId xmlns:a16="http://schemas.microsoft.com/office/drawing/2014/main" id="{531E4F3A-2CD1-5D64-6810-43E1E4E914C2}"/>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6">
            <a:extLst>
              <a:ext uri="{FF2B5EF4-FFF2-40B4-BE49-F238E27FC236}">
                <a16:creationId xmlns:a16="http://schemas.microsoft.com/office/drawing/2014/main" id="{6194422D-7EC2-6D71-1B90-250ADE542423}"/>
              </a:ext>
            </a:extLst>
          </p:cNvPr>
          <p:cNvGraphicFramePr>
            <a:graphicFrameLocks noGrp="1"/>
          </p:cNvGraphicFramePr>
          <p:nvPr>
            <p:extLst>
              <p:ext uri="{D42A27DB-BD31-4B8C-83A1-F6EECF244321}">
                <p14:modId xmlns:p14="http://schemas.microsoft.com/office/powerpoint/2010/main" val="2739666012"/>
              </p:ext>
            </p:extLst>
          </p:nvPr>
        </p:nvGraphicFramePr>
        <p:xfrm>
          <a:off x="692007" y="6456180"/>
          <a:ext cx="13246386" cy="548370"/>
        </p:xfrm>
        <a:graphic>
          <a:graphicData uri="http://schemas.openxmlformats.org/drawingml/2006/table">
            <a:tbl>
              <a:tblPr firstRow="1" bandRow="1">
                <a:effectLst/>
                <a:tableStyleId>{5C22544A-7EE6-4342-B048-85BDC9FD1C3A}</a:tableStyleId>
              </a:tblPr>
              <a:tblGrid>
                <a:gridCol w="6623193">
                  <a:extLst>
                    <a:ext uri="{9D8B030D-6E8A-4147-A177-3AD203B41FA5}">
                      <a16:colId xmlns:a16="http://schemas.microsoft.com/office/drawing/2014/main" val="4119351704"/>
                    </a:ext>
                  </a:extLst>
                </a:gridCol>
                <a:gridCol w="6623193">
                  <a:extLst>
                    <a:ext uri="{9D8B030D-6E8A-4147-A177-3AD203B41FA5}">
                      <a16:colId xmlns:a16="http://schemas.microsoft.com/office/drawing/2014/main" val="1423154715"/>
                    </a:ext>
                  </a:extLst>
                </a:gridCol>
              </a:tblGrid>
              <a:tr h="548370">
                <a:tc>
                  <a:txBody>
                    <a:bodyPr/>
                    <a:lstStyle/>
                    <a:p>
                      <a:pPr algn="ctr"/>
                      <a:r>
                        <a:rPr lang="en-US" sz="2200" b="0" kern="1200" dirty="0">
                          <a:solidFill>
                            <a:schemeClr val="lt1"/>
                          </a:solidFill>
                          <a:latin typeface="Crimson Pro Semi Bold" panose="020B0604020202020204" charset="0"/>
                          <a:ea typeface="+mn-ea"/>
                          <a:cs typeface="+mn-cs"/>
                        </a:rPr>
                        <a:t>Name: Radha Singh</a:t>
                      </a:r>
                      <a:endParaRPr lang="en-IN" sz="2200" b="0" kern="1200" dirty="0">
                        <a:solidFill>
                          <a:schemeClr val="lt1"/>
                        </a:solidFill>
                        <a:latin typeface="Crimson Pro Semi Bold" panose="020B0604020202020204" charset="0"/>
                        <a:ea typeface="+mn-ea"/>
                        <a:cs typeface="+mn-cs"/>
                      </a:endParaRPr>
                    </a:p>
                  </a:txBody>
                  <a:tcPr>
                    <a:solidFill>
                      <a:srgbClr val="0078AA"/>
                    </a:solidFill>
                  </a:tcPr>
                </a:tc>
                <a:tc>
                  <a:txBody>
                    <a:bodyPr/>
                    <a:lstStyle/>
                    <a:p>
                      <a:pPr algn="ctr"/>
                      <a:r>
                        <a:rPr lang="en-US" sz="2200" b="0" dirty="0">
                          <a:latin typeface="Crimson Pro Semi Bold" panose="020B0604020202020204" charset="0"/>
                        </a:rPr>
                        <a:t>Application: Founder’s Office Role</a:t>
                      </a:r>
                      <a:endParaRPr lang="en-IN" sz="2200" b="0" dirty="0">
                        <a:latin typeface="Crimson Pro Semi Bold" panose="020B0604020202020204" charset="0"/>
                      </a:endParaRPr>
                    </a:p>
                  </a:txBody>
                  <a:tcPr>
                    <a:solidFill>
                      <a:srgbClr val="0078AA"/>
                    </a:solidFill>
                  </a:tcPr>
                </a:tc>
                <a:extLst>
                  <a:ext uri="{0D108BD9-81ED-4DB2-BD59-A6C34878D82A}">
                    <a16:rowId xmlns:a16="http://schemas.microsoft.com/office/drawing/2014/main" val="187913041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977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52D47"/>
                </a:solidFill>
                <a:latin typeface="Crimson Pro Semi Bold" pitchFamily="34" charset="0"/>
                <a:ea typeface="Crimson Pro Semi Bold" pitchFamily="34" charset="-122"/>
                <a:cs typeface="Crimson Pro Semi Bold" pitchFamily="34" charset="-120"/>
              </a:rPr>
              <a:t>Executive Summary</a:t>
            </a:r>
            <a:endParaRPr lang="en-US" sz="4450" b="1" dirty="0"/>
          </a:p>
        </p:txBody>
      </p:sp>
      <p:sp>
        <p:nvSpPr>
          <p:cNvPr id="4" name="Text 1"/>
          <p:cNvSpPr/>
          <p:nvPr/>
        </p:nvSpPr>
        <p:spPr>
          <a:xfrm>
            <a:off x="6280190" y="306871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Quick commerce is reshaping urban retail with ultrafast delivery and hyperlocal fulfillment.</a:t>
            </a:r>
            <a:endParaRPr lang="en-US" sz="1750" dirty="0"/>
          </a:p>
        </p:txBody>
      </p:sp>
      <p:sp>
        <p:nvSpPr>
          <p:cNvPr id="5" name="Text 2"/>
          <p:cNvSpPr/>
          <p:nvPr/>
        </p:nvSpPr>
        <p:spPr>
          <a:xfrm>
            <a:off x="6280190" y="38738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Key players: Blinkit, Instamart, Zepto, etc., scaling rapidly with growing GMV and store counts.</a:t>
            </a:r>
            <a:endParaRPr lang="en-US" sz="1750" dirty="0"/>
          </a:p>
        </p:txBody>
      </p:sp>
      <p:sp>
        <p:nvSpPr>
          <p:cNvPr id="6" name="Text 3"/>
          <p:cNvSpPr/>
          <p:nvPr/>
        </p:nvSpPr>
        <p:spPr>
          <a:xfrm>
            <a:off x="6280190" y="46789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Brands need actionable market intelligence to thrive in this dynamic environment.</a:t>
            </a:r>
            <a:endParaRPr lang="en-US" sz="1750" dirty="0"/>
          </a:p>
        </p:txBody>
      </p:sp>
      <p:sp>
        <p:nvSpPr>
          <p:cNvPr id="7" name="Text 4"/>
          <p:cNvSpPr/>
          <p:nvPr/>
        </p:nvSpPr>
        <p:spPr>
          <a:xfrm>
            <a:off x="6280190" y="548401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This deck outlines QCom landscape, brand aspirations, key metrics, and how Firm X can empower brands.</a:t>
            </a:r>
            <a:endParaRPr lang="en-US" sz="1750" dirty="0"/>
          </a:p>
        </p:txBody>
      </p:sp>
      <p:sp>
        <p:nvSpPr>
          <p:cNvPr id="9" name="Rectangle: Rounded Corners 8">
            <a:extLst>
              <a:ext uri="{FF2B5EF4-FFF2-40B4-BE49-F238E27FC236}">
                <a16:creationId xmlns:a16="http://schemas.microsoft.com/office/drawing/2014/main" id="{A815E7B1-2233-EA64-B56F-A0EBA9E58B25}"/>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53AF906-C20D-13B5-DABF-0FD88F1EEE93}"/>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291"/>
          </a:xfrm>
          <a:prstGeom prst="rect">
            <a:avLst/>
          </a:prstGeom>
        </p:spPr>
      </p:pic>
      <p:sp>
        <p:nvSpPr>
          <p:cNvPr id="3" name="Text 0"/>
          <p:cNvSpPr/>
          <p:nvPr/>
        </p:nvSpPr>
        <p:spPr>
          <a:xfrm>
            <a:off x="6278047" y="621983"/>
            <a:ext cx="7560707" cy="1413748"/>
          </a:xfrm>
          <a:prstGeom prst="rect">
            <a:avLst/>
          </a:prstGeom>
          <a:noFill/>
          <a:ln/>
        </p:spPr>
        <p:txBody>
          <a:bodyPr wrap="squar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Fast, Fresh, Now:</a:t>
            </a:r>
            <a:r>
              <a:rPr lang="en-US" sz="4450" dirty="0">
                <a:solidFill>
                  <a:srgbClr val="152D47"/>
                </a:solidFill>
                <a:latin typeface="Crimson Pro Semi Bold" pitchFamily="34" charset="0"/>
                <a:ea typeface="Crimson Pro Semi Bold" pitchFamily="34" charset="-122"/>
                <a:cs typeface="Crimson Pro Semi Bold" pitchFamily="34" charset="-120"/>
              </a:rPr>
              <a:t> </a:t>
            </a:r>
            <a:r>
              <a:rPr lang="en-US" sz="4450" b="1" dirty="0">
                <a:solidFill>
                  <a:srgbClr val="152D47"/>
                </a:solidFill>
                <a:latin typeface="Crimson Pro Semi Bold" pitchFamily="34" charset="0"/>
                <a:ea typeface="Crimson Pro Semi Bold" pitchFamily="34" charset="-122"/>
                <a:cs typeface="Crimson Pro Semi Bold" pitchFamily="34" charset="-120"/>
              </a:rPr>
              <a:t>QCom Revolution</a:t>
            </a:r>
            <a:endParaRPr lang="en-US" sz="4450" b="1" dirty="0"/>
          </a:p>
        </p:txBody>
      </p:sp>
      <p:sp>
        <p:nvSpPr>
          <p:cNvPr id="4" name="Text 1"/>
          <p:cNvSpPr/>
          <p:nvPr/>
        </p:nvSpPr>
        <p:spPr>
          <a:xfrm>
            <a:off x="6278047" y="2374940"/>
            <a:ext cx="3075027" cy="353378"/>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What is Quick Commerce?</a:t>
            </a:r>
            <a:endParaRPr lang="en-US" sz="2200" dirty="0"/>
          </a:p>
        </p:txBody>
      </p:sp>
      <p:sp>
        <p:nvSpPr>
          <p:cNvPr id="5" name="Text 2"/>
          <p:cNvSpPr/>
          <p:nvPr/>
        </p:nvSpPr>
        <p:spPr>
          <a:xfrm>
            <a:off x="6278047" y="3067526"/>
            <a:ext cx="7560707" cy="1447800"/>
          </a:xfrm>
          <a:prstGeom prst="rect">
            <a:avLst/>
          </a:prstGeom>
          <a:noFill/>
          <a:ln/>
        </p:spPr>
        <p:txBody>
          <a:bodyPr wrap="square" lIns="0" tIns="0" rIns="0" bIns="0" rtlCol="0" anchor="t"/>
          <a:lstStyle/>
          <a:p>
            <a:pPr marL="0" indent="0" algn="l">
              <a:lnSpc>
                <a:spcPts val="2800"/>
              </a:lnSpc>
              <a:buNone/>
            </a:pPr>
            <a:r>
              <a:rPr lang="en-US" sz="1750" dirty="0">
                <a:solidFill>
                  <a:srgbClr val="002433"/>
                </a:solidFill>
                <a:latin typeface="Heebo" pitchFamily="34" charset="0"/>
                <a:ea typeface="Heebo" pitchFamily="34" charset="-122"/>
                <a:cs typeface="Heebo" pitchFamily="34" charset="-120"/>
              </a:rPr>
              <a:t>Ultrafast delivery (often 10-30 mins) of daily essentials. Operating via dark stores, cloud kitchens, or marketplace models. Highly focused on convenience, impulse buying, and fresh product availability. Differs from traditional e-commerce by speed, assortment, and local focus.</a:t>
            </a:r>
            <a:endParaRPr lang="en-US" sz="1750" dirty="0"/>
          </a:p>
        </p:txBody>
      </p:sp>
      <p:sp>
        <p:nvSpPr>
          <p:cNvPr id="6" name="Text 3"/>
          <p:cNvSpPr/>
          <p:nvPr/>
        </p:nvSpPr>
        <p:spPr>
          <a:xfrm>
            <a:off x="6278047" y="4854535"/>
            <a:ext cx="2827377" cy="353378"/>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Growth Trend:</a:t>
            </a:r>
            <a:endParaRPr lang="en-US" sz="2200" dirty="0"/>
          </a:p>
        </p:txBody>
      </p:sp>
      <p:sp>
        <p:nvSpPr>
          <p:cNvPr id="7" name="Text 4"/>
          <p:cNvSpPr/>
          <p:nvPr/>
        </p:nvSpPr>
        <p:spPr>
          <a:xfrm>
            <a:off x="6278047" y="5547122"/>
            <a:ext cx="7560707" cy="1447800"/>
          </a:xfrm>
          <a:prstGeom prst="rect">
            <a:avLst/>
          </a:prstGeom>
          <a:noFill/>
          <a:ln/>
        </p:spPr>
        <p:txBody>
          <a:bodyPr wrap="square" lIns="0" tIns="0" rIns="0" bIns="0" rtlCol="0" anchor="t"/>
          <a:lstStyle/>
          <a:p>
            <a:pPr marL="0" indent="0" algn="l">
              <a:lnSpc>
                <a:spcPts val="2800"/>
              </a:lnSpc>
              <a:buNone/>
            </a:pPr>
            <a:r>
              <a:rPr lang="en-US" sz="1750" dirty="0">
                <a:solidFill>
                  <a:srgbClr val="002433"/>
                </a:solidFill>
                <a:latin typeface="Heebo" pitchFamily="34" charset="0"/>
                <a:ea typeface="Heebo" pitchFamily="34" charset="-122"/>
                <a:cs typeface="Heebo" pitchFamily="34" charset="-120"/>
              </a:rPr>
              <a:t>Quick commerce is of the fastest-growing e-retail segments, growing at 75–85% annually and captured over two-thirds of e-grocery orders in 2024. With a projected GMV of $5B by 2025, it signals a major transformation in India’s retail landscape.</a:t>
            </a:r>
            <a:endParaRPr lang="en-US" sz="1750" dirty="0"/>
          </a:p>
        </p:txBody>
      </p:sp>
      <p:sp>
        <p:nvSpPr>
          <p:cNvPr id="8" name="Text 5"/>
          <p:cNvSpPr/>
          <p:nvPr/>
        </p:nvSpPr>
        <p:spPr>
          <a:xfrm>
            <a:off x="6278047" y="7249358"/>
            <a:ext cx="7560707" cy="361950"/>
          </a:xfrm>
          <a:prstGeom prst="rect">
            <a:avLst/>
          </a:prstGeom>
          <a:noFill/>
          <a:ln/>
        </p:spPr>
        <p:txBody>
          <a:bodyPr wrap="none" lIns="0" tIns="0" rIns="0" bIns="0" rtlCol="0" anchor="t"/>
          <a:lstStyle/>
          <a:p>
            <a:pPr marL="0" indent="0" algn="l">
              <a:lnSpc>
                <a:spcPts val="2800"/>
              </a:lnSpc>
              <a:buNone/>
            </a:pPr>
            <a:endParaRPr lang="en-US" sz="1750" dirty="0"/>
          </a:p>
        </p:txBody>
      </p:sp>
      <p:sp>
        <p:nvSpPr>
          <p:cNvPr id="10" name="Rectangle: Rounded Corners 9">
            <a:extLst>
              <a:ext uri="{FF2B5EF4-FFF2-40B4-BE49-F238E27FC236}">
                <a16:creationId xmlns:a16="http://schemas.microsoft.com/office/drawing/2014/main" id="{995566CE-4301-4C25-2654-844E4510DED5}"/>
              </a:ext>
            </a:extLst>
          </p:cNvPr>
          <p:cNvSpPr/>
          <p:nvPr/>
        </p:nvSpPr>
        <p:spPr>
          <a:xfrm>
            <a:off x="12164603" y="6930179"/>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863F359-C0B3-F145-3BE2-FC67BBC65E8B}"/>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64908"/>
            <a:ext cx="10973038"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Top QCom Players &amp; The </a:t>
            </a:r>
            <a:r>
              <a:rPr lang="en-US" sz="4450" b="1" dirty="0">
                <a:solidFill>
                  <a:srgbClr val="152D47"/>
                </a:solidFill>
                <a:latin typeface="Crimson Pro Semi Bold" pitchFamily="34" charset="0"/>
                <a:ea typeface="Crimson Pro Semi Bold" pitchFamily="34" charset="-122"/>
                <a:cs typeface="Crimson Pro Semi Bold" pitchFamily="34" charset="-120"/>
              </a:rPr>
              <a:t>Expansion Strategies</a:t>
            </a:r>
            <a:endParaRPr lang="en-US" sz="4450" b="1" dirty="0"/>
          </a:p>
        </p:txBody>
      </p:sp>
      <p:sp>
        <p:nvSpPr>
          <p:cNvPr id="3" name="Shape 1"/>
          <p:cNvSpPr/>
          <p:nvPr/>
        </p:nvSpPr>
        <p:spPr>
          <a:xfrm>
            <a:off x="793790" y="2468999"/>
            <a:ext cx="13042821" cy="30480"/>
          </a:xfrm>
          <a:prstGeom prst="roundRect">
            <a:avLst>
              <a:gd name="adj" fmla="val 111628"/>
            </a:avLst>
          </a:prstGeom>
          <a:solidFill>
            <a:srgbClr val="D8D4D4"/>
          </a:solidFill>
          <a:ln/>
        </p:spPr>
      </p:sp>
      <p:sp>
        <p:nvSpPr>
          <p:cNvPr id="4" name="Shape 2"/>
          <p:cNvSpPr/>
          <p:nvPr/>
        </p:nvSpPr>
        <p:spPr>
          <a:xfrm>
            <a:off x="2857857" y="2468999"/>
            <a:ext cx="30480" cy="680442"/>
          </a:xfrm>
          <a:prstGeom prst="roundRect">
            <a:avLst>
              <a:gd name="adj" fmla="val 111628"/>
            </a:avLst>
          </a:prstGeom>
          <a:solidFill>
            <a:srgbClr val="E5E5E5"/>
          </a:solidFill>
          <a:ln/>
        </p:spPr>
      </p:sp>
      <p:sp>
        <p:nvSpPr>
          <p:cNvPr id="5" name="Shape 3"/>
          <p:cNvSpPr/>
          <p:nvPr/>
        </p:nvSpPr>
        <p:spPr>
          <a:xfrm>
            <a:off x="2617946" y="2213848"/>
            <a:ext cx="510302" cy="510302"/>
          </a:xfrm>
          <a:prstGeom prst="roundRect">
            <a:avLst>
              <a:gd name="adj" fmla="val 6667"/>
            </a:avLst>
          </a:prstGeom>
          <a:solidFill>
            <a:srgbClr val="FFFFFF"/>
          </a:solidFill>
          <a:ln/>
        </p:spPr>
      </p:sp>
      <p:pic>
        <p:nvPicPr>
          <p:cNvPr id="6" name="Image 0" descr="preencoded.png"/>
          <p:cNvPicPr>
            <a:picLocks noChangeAspect="1"/>
          </p:cNvPicPr>
          <p:nvPr/>
        </p:nvPicPr>
        <p:blipFill>
          <a:blip r:embed="rId3"/>
          <a:stretch>
            <a:fillRect/>
          </a:stretch>
        </p:blipFill>
        <p:spPr>
          <a:xfrm>
            <a:off x="2703016" y="2298859"/>
            <a:ext cx="340162" cy="340162"/>
          </a:xfrm>
          <a:prstGeom prst="rect">
            <a:avLst/>
          </a:prstGeom>
        </p:spPr>
      </p:pic>
      <p:sp>
        <p:nvSpPr>
          <p:cNvPr id="7" name="Text 4"/>
          <p:cNvSpPr/>
          <p:nvPr/>
        </p:nvSpPr>
        <p:spPr>
          <a:xfrm>
            <a:off x="1455420" y="337625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Blinkit</a:t>
            </a:r>
            <a:endParaRPr lang="en-US" sz="2200" dirty="0"/>
          </a:p>
        </p:txBody>
      </p:sp>
      <p:sp>
        <p:nvSpPr>
          <p:cNvPr id="8" name="Text 5"/>
          <p:cNvSpPr/>
          <p:nvPr/>
        </p:nvSpPr>
        <p:spPr>
          <a:xfrm>
            <a:off x="1020604" y="3866674"/>
            <a:ext cx="3704987" cy="1088708"/>
          </a:xfrm>
          <a:prstGeom prst="rect">
            <a:avLst/>
          </a:prstGeom>
          <a:noFill/>
          <a:ln/>
        </p:spPr>
        <p:txBody>
          <a:bodyPr wrap="squar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Concentrates 80% of new stores in India's top 10 cities, prioritizing density over geographical spread. </a:t>
            </a:r>
            <a:endParaRPr lang="en-US" sz="1750" dirty="0"/>
          </a:p>
        </p:txBody>
      </p:sp>
      <p:sp>
        <p:nvSpPr>
          <p:cNvPr id="9" name="Text 6"/>
          <p:cNvSpPr/>
          <p:nvPr/>
        </p:nvSpPr>
        <p:spPr>
          <a:xfrm>
            <a:off x="1020604" y="5091470"/>
            <a:ext cx="370498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Current stores: 1,301 (Q4 FY25)</a:t>
            </a:r>
            <a:endParaRPr lang="en-US" sz="1750" dirty="0"/>
          </a:p>
        </p:txBody>
      </p:sp>
      <p:sp>
        <p:nvSpPr>
          <p:cNvPr id="10" name="Text 7"/>
          <p:cNvSpPr/>
          <p:nvPr/>
        </p:nvSpPr>
        <p:spPr>
          <a:xfrm>
            <a:off x="1020604" y="5533668"/>
            <a:ext cx="370498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Expansion pace: 300+ stores/quarter since 2024</a:t>
            </a:r>
            <a:endParaRPr lang="en-US" sz="1750" dirty="0"/>
          </a:p>
        </p:txBody>
      </p:sp>
      <p:sp>
        <p:nvSpPr>
          <p:cNvPr id="11" name="Text 8"/>
          <p:cNvSpPr/>
          <p:nvPr/>
        </p:nvSpPr>
        <p:spPr>
          <a:xfrm>
            <a:off x="1020604" y="6338768"/>
            <a:ext cx="370498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Target: 2,000 stores by December 2025</a:t>
            </a:r>
            <a:endParaRPr lang="en-US" sz="1750" dirty="0"/>
          </a:p>
        </p:txBody>
      </p:sp>
      <p:sp>
        <p:nvSpPr>
          <p:cNvPr id="12" name="Shape 9"/>
          <p:cNvSpPr/>
          <p:nvPr/>
        </p:nvSpPr>
        <p:spPr>
          <a:xfrm>
            <a:off x="7299960" y="2468999"/>
            <a:ext cx="30480" cy="680442"/>
          </a:xfrm>
          <a:prstGeom prst="roundRect">
            <a:avLst>
              <a:gd name="adj" fmla="val 111628"/>
            </a:avLst>
          </a:prstGeom>
          <a:solidFill>
            <a:srgbClr val="E5E5E5"/>
          </a:solidFill>
          <a:ln/>
        </p:spPr>
      </p:sp>
      <p:sp>
        <p:nvSpPr>
          <p:cNvPr id="13" name="Shape 10"/>
          <p:cNvSpPr/>
          <p:nvPr/>
        </p:nvSpPr>
        <p:spPr>
          <a:xfrm>
            <a:off x="7060049" y="2213848"/>
            <a:ext cx="510302" cy="510302"/>
          </a:xfrm>
          <a:prstGeom prst="roundRect">
            <a:avLst>
              <a:gd name="adj" fmla="val 6667"/>
            </a:avLst>
          </a:prstGeom>
          <a:solidFill>
            <a:srgbClr val="FFFFFF"/>
          </a:solidFill>
          <a:ln/>
        </p:spPr>
      </p:sp>
      <p:pic>
        <p:nvPicPr>
          <p:cNvPr id="14" name="Image 1" descr="preencoded.png"/>
          <p:cNvPicPr>
            <a:picLocks noChangeAspect="1"/>
          </p:cNvPicPr>
          <p:nvPr/>
        </p:nvPicPr>
        <p:blipFill>
          <a:blip r:embed="rId4"/>
          <a:stretch>
            <a:fillRect/>
          </a:stretch>
        </p:blipFill>
        <p:spPr>
          <a:xfrm>
            <a:off x="7145119" y="2298859"/>
            <a:ext cx="340162" cy="340162"/>
          </a:xfrm>
          <a:prstGeom prst="rect">
            <a:avLst/>
          </a:prstGeom>
        </p:spPr>
      </p:pic>
      <p:sp>
        <p:nvSpPr>
          <p:cNvPr id="15" name="Text 11"/>
          <p:cNvSpPr/>
          <p:nvPr/>
        </p:nvSpPr>
        <p:spPr>
          <a:xfrm>
            <a:off x="5897523" y="337625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Swiggy Instamart</a:t>
            </a:r>
            <a:endParaRPr lang="en-US" sz="2200" dirty="0"/>
          </a:p>
        </p:txBody>
      </p:sp>
      <p:sp>
        <p:nvSpPr>
          <p:cNvPr id="16" name="Text 12"/>
          <p:cNvSpPr/>
          <p:nvPr/>
        </p:nvSpPr>
        <p:spPr>
          <a:xfrm>
            <a:off x="5462707" y="3866674"/>
            <a:ext cx="3704987" cy="1088708"/>
          </a:xfrm>
          <a:prstGeom prst="rect">
            <a:avLst/>
          </a:prstGeom>
          <a:noFill/>
          <a:ln/>
        </p:spPr>
        <p:txBody>
          <a:bodyPr wrap="squar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Targeting tier-2/3 cities, expanding to 124 locations despite 68% of GOV still coming from metros. </a:t>
            </a:r>
            <a:endParaRPr lang="en-US" sz="1750" dirty="0"/>
          </a:p>
        </p:txBody>
      </p:sp>
      <p:sp>
        <p:nvSpPr>
          <p:cNvPr id="17" name="Text 13"/>
          <p:cNvSpPr/>
          <p:nvPr/>
        </p:nvSpPr>
        <p:spPr>
          <a:xfrm>
            <a:off x="5462707" y="5091470"/>
            <a:ext cx="370498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Current stores: 1,021 (Q4 FY25)</a:t>
            </a:r>
            <a:endParaRPr lang="en-US" sz="1750" dirty="0"/>
          </a:p>
        </p:txBody>
      </p:sp>
      <p:sp>
        <p:nvSpPr>
          <p:cNvPr id="18" name="Text 14"/>
          <p:cNvSpPr/>
          <p:nvPr/>
        </p:nvSpPr>
        <p:spPr>
          <a:xfrm>
            <a:off x="5462707" y="5533668"/>
            <a:ext cx="370498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Q4 FY25 additions: 316 stores</a:t>
            </a:r>
            <a:endParaRPr lang="en-US" sz="1750" dirty="0"/>
          </a:p>
        </p:txBody>
      </p:sp>
      <p:sp>
        <p:nvSpPr>
          <p:cNvPr id="19" name="Text 15"/>
          <p:cNvSpPr/>
          <p:nvPr/>
        </p:nvSpPr>
        <p:spPr>
          <a:xfrm>
            <a:off x="5462707" y="5975866"/>
            <a:ext cx="370498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Cash burn: ₹1,488 crore in 90 days</a:t>
            </a:r>
            <a:endParaRPr lang="en-US" sz="1750" dirty="0"/>
          </a:p>
        </p:txBody>
      </p:sp>
      <p:sp>
        <p:nvSpPr>
          <p:cNvPr id="20" name="Shape 16"/>
          <p:cNvSpPr/>
          <p:nvPr/>
        </p:nvSpPr>
        <p:spPr>
          <a:xfrm>
            <a:off x="11742063" y="2468999"/>
            <a:ext cx="30480" cy="680442"/>
          </a:xfrm>
          <a:prstGeom prst="roundRect">
            <a:avLst>
              <a:gd name="adj" fmla="val 111628"/>
            </a:avLst>
          </a:prstGeom>
          <a:solidFill>
            <a:srgbClr val="E5E5E5"/>
          </a:solidFill>
          <a:ln/>
        </p:spPr>
      </p:sp>
      <p:sp>
        <p:nvSpPr>
          <p:cNvPr id="21" name="Shape 17"/>
          <p:cNvSpPr/>
          <p:nvPr/>
        </p:nvSpPr>
        <p:spPr>
          <a:xfrm>
            <a:off x="11502152" y="2213848"/>
            <a:ext cx="510302" cy="510302"/>
          </a:xfrm>
          <a:prstGeom prst="roundRect">
            <a:avLst>
              <a:gd name="adj" fmla="val 6667"/>
            </a:avLst>
          </a:prstGeom>
          <a:solidFill>
            <a:srgbClr val="FFFFFF"/>
          </a:solidFill>
          <a:ln/>
        </p:spPr>
      </p:sp>
      <p:pic>
        <p:nvPicPr>
          <p:cNvPr id="22" name="Image 2" descr="preencoded.png"/>
          <p:cNvPicPr>
            <a:picLocks noChangeAspect="1"/>
          </p:cNvPicPr>
          <p:nvPr/>
        </p:nvPicPr>
        <p:blipFill>
          <a:blip r:embed="rId5"/>
          <a:stretch>
            <a:fillRect/>
          </a:stretch>
        </p:blipFill>
        <p:spPr>
          <a:xfrm>
            <a:off x="11587222" y="2298859"/>
            <a:ext cx="340162" cy="340162"/>
          </a:xfrm>
          <a:prstGeom prst="rect">
            <a:avLst/>
          </a:prstGeom>
        </p:spPr>
      </p:pic>
      <p:sp>
        <p:nvSpPr>
          <p:cNvPr id="23" name="Text 18"/>
          <p:cNvSpPr/>
          <p:nvPr/>
        </p:nvSpPr>
        <p:spPr>
          <a:xfrm>
            <a:off x="10339626" y="337625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Zepto</a:t>
            </a:r>
            <a:endParaRPr lang="en-US" sz="2200" dirty="0"/>
          </a:p>
        </p:txBody>
      </p:sp>
      <p:sp>
        <p:nvSpPr>
          <p:cNvPr id="24" name="Text 19"/>
          <p:cNvSpPr/>
          <p:nvPr/>
        </p:nvSpPr>
        <p:spPr>
          <a:xfrm>
            <a:off x="9904809" y="3866674"/>
            <a:ext cx="3704987" cy="1088708"/>
          </a:xfrm>
          <a:prstGeom prst="rect">
            <a:avLst/>
          </a:prstGeom>
          <a:noFill/>
          <a:ln/>
        </p:spPr>
        <p:txBody>
          <a:bodyPr wrap="squar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Focused on optimizing existing stores rather than maximal expansion. </a:t>
            </a:r>
            <a:endParaRPr lang="en-US" sz="1750" dirty="0"/>
          </a:p>
        </p:txBody>
      </p:sp>
      <p:sp>
        <p:nvSpPr>
          <p:cNvPr id="25" name="Text 20"/>
          <p:cNvSpPr/>
          <p:nvPr/>
        </p:nvSpPr>
        <p:spPr>
          <a:xfrm>
            <a:off x="9904809" y="5091470"/>
            <a:ext cx="3704987"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Current stores: 750</a:t>
            </a:r>
            <a:endParaRPr lang="en-US" sz="1750" dirty="0"/>
          </a:p>
        </p:txBody>
      </p:sp>
      <p:sp>
        <p:nvSpPr>
          <p:cNvPr id="26" name="Text 21"/>
          <p:cNvSpPr/>
          <p:nvPr/>
        </p:nvSpPr>
        <p:spPr>
          <a:xfrm>
            <a:off x="9904809" y="5533668"/>
            <a:ext cx="370498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Expansion target: 1,200 by March 2025</a:t>
            </a:r>
            <a:endParaRPr lang="en-US" sz="1750" dirty="0"/>
          </a:p>
        </p:txBody>
      </p:sp>
      <p:sp>
        <p:nvSpPr>
          <p:cNvPr id="27" name="Text 22"/>
          <p:cNvSpPr/>
          <p:nvPr/>
        </p:nvSpPr>
        <p:spPr>
          <a:xfrm>
            <a:off x="9904809" y="6338768"/>
            <a:ext cx="3704987"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2433"/>
                </a:solidFill>
                <a:latin typeface="Heebo" pitchFamily="34" charset="0"/>
                <a:ea typeface="Heebo" pitchFamily="34" charset="-122"/>
                <a:cs typeface="Heebo" pitchFamily="34" charset="-120"/>
              </a:rPr>
              <a:t>EBITDA positivity: 75% of stores profitable</a:t>
            </a:r>
            <a:endParaRPr lang="en-US" sz="1750" dirty="0"/>
          </a:p>
        </p:txBody>
      </p:sp>
      <p:sp>
        <p:nvSpPr>
          <p:cNvPr id="29" name="Rectangle: Rounded Corners 28">
            <a:extLst>
              <a:ext uri="{FF2B5EF4-FFF2-40B4-BE49-F238E27FC236}">
                <a16:creationId xmlns:a16="http://schemas.microsoft.com/office/drawing/2014/main" id="{81780ACD-54A5-CBF8-332F-023EB7B66CB2}"/>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825CF934-92C4-EA62-4659-C8669FF356CD}"/>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23" y="-3095"/>
            <a:ext cx="14630400" cy="8229600"/>
          </a:xfrm>
          <a:prstGeom prst="rect">
            <a:avLst/>
          </a:prstGeom>
          <a:solidFill>
            <a:srgbClr val="F6F6F6">
              <a:alpha val="95000"/>
            </a:srgbClr>
          </a:solidFill>
          <a:ln/>
        </p:spPr>
        <p:txBody>
          <a:bodyPr/>
          <a:lstStyle/>
          <a:p>
            <a:endParaRPr lang="en-IN" dirty="0"/>
          </a:p>
        </p:txBody>
      </p:sp>
      <p:sp>
        <p:nvSpPr>
          <p:cNvPr id="4" name="Text 1"/>
          <p:cNvSpPr/>
          <p:nvPr/>
        </p:nvSpPr>
        <p:spPr>
          <a:xfrm>
            <a:off x="3245763" y="1307783"/>
            <a:ext cx="8138755" cy="708779"/>
          </a:xfrm>
          <a:prstGeom prst="rect">
            <a:avLst/>
          </a:prstGeom>
          <a:noFill/>
          <a:ln/>
        </p:spPr>
        <p:txBody>
          <a:bodyPr wrap="none" lIns="0" tIns="0" rIns="0" bIns="0" rtlCol="0" anchor="t"/>
          <a:lstStyle/>
          <a:p>
            <a:pPr marL="0" indent="0" algn="ctr">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Category Diversification Strategies</a:t>
            </a:r>
            <a:endParaRPr lang="en-US" sz="4450" b="1" dirty="0"/>
          </a:p>
        </p:txBody>
      </p:sp>
      <p:sp>
        <p:nvSpPr>
          <p:cNvPr id="5" name="Text 2"/>
          <p:cNvSpPr/>
          <p:nvPr/>
        </p:nvSpPr>
        <p:spPr>
          <a:xfrm>
            <a:off x="1857256" y="253257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Groceries</a:t>
            </a:r>
            <a:endParaRPr lang="en-US" sz="2200" dirty="0"/>
          </a:p>
        </p:txBody>
      </p:sp>
      <p:sp>
        <p:nvSpPr>
          <p:cNvPr id="6" name="Text 3"/>
          <p:cNvSpPr/>
          <p:nvPr/>
        </p:nvSpPr>
        <p:spPr>
          <a:xfrm>
            <a:off x="793790" y="3022997"/>
            <a:ext cx="3898702" cy="1088708"/>
          </a:xfrm>
          <a:prstGeom prst="rect">
            <a:avLst/>
          </a:prstGeom>
          <a:noFill/>
          <a:ln/>
        </p:spPr>
        <p:txBody>
          <a:bodyPr wrap="square" lIns="0" tIns="0" rIns="0" bIns="0" rtlCol="0" anchor="t"/>
          <a:lstStyle/>
          <a:p>
            <a:pPr marL="0" indent="0" algn="r">
              <a:lnSpc>
                <a:spcPts val="2850"/>
              </a:lnSpc>
              <a:buNone/>
            </a:pPr>
            <a:r>
              <a:rPr lang="en-US" sz="1750" dirty="0">
                <a:solidFill>
                  <a:srgbClr val="002433"/>
                </a:solidFill>
                <a:latin typeface="Heebo" pitchFamily="34" charset="0"/>
                <a:ea typeface="Heebo" pitchFamily="34" charset="-122"/>
                <a:cs typeface="Heebo" pitchFamily="34" charset="-120"/>
              </a:rPr>
              <a:t>60-65% of Blinkit's GMV, 55-60% of Instamart's, and 70% of Zepto's comes from grocery categories.</a:t>
            </a:r>
            <a:endParaRPr lang="en-US" sz="1750" dirty="0"/>
          </a:p>
        </p:txBody>
      </p:sp>
      <p:pic>
        <p:nvPicPr>
          <p:cNvPr id="7" name="Image 1" descr="preencoded.png"/>
          <p:cNvPicPr>
            <a:picLocks noChangeAspect="1"/>
          </p:cNvPicPr>
          <p:nvPr/>
        </p:nvPicPr>
        <p:blipFill>
          <a:blip r:embed="rId4"/>
          <a:stretch>
            <a:fillRect/>
          </a:stretch>
        </p:blipFill>
        <p:spPr>
          <a:xfrm>
            <a:off x="5032653" y="2356723"/>
            <a:ext cx="4564975" cy="4564975"/>
          </a:xfrm>
          <a:prstGeom prst="rect">
            <a:avLst/>
          </a:prstGeom>
        </p:spPr>
      </p:pic>
      <p:pic>
        <p:nvPicPr>
          <p:cNvPr id="8" name="Image 2" descr="preencoded.png"/>
          <p:cNvPicPr>
            <a:picLocks noChangeAspect="1"/>
          </p:cNvPicPr>
          <p:nvPr/>
        </p:nvPicPr>
        <p:blipFill>
          <a:blip r:embed="rId5"/>
          <a:stretch>
            <a:fillRect/>
          </a:stretch>
        </p:blipFill>
        <p:spPr>
          <a:xfrm>
            <a:off x="6015633" y="3297198"/>
            <a:ext cx="339328" cy="424220"/>
          </a:xfrm>
          <a:prstGeom prst="rect">
            <a:avLst/>
          </a:prstGeom>
        </p:spPr>
      </p:pic>
      <p:sp>
        <p:nvSpPr>
          <p:cNvPr id="9" name="Text 4"/>
          <p:cNvSpPr/>
          <p:nvPr/>
        </p:nvSpPr>
        <p:spPr>
          <a:xfrm>
            <a:off x="9937790" y="25325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Electronics</a:t>
            </a:r>
            <a:endParaRPr lang="en-US" sz="2200" dirty="0"/>
          </a:p>
        </p:txBody>
      </p:sp>
      <p:sp>
        <p:nvSpPr>
          <p:cNvPr id="10" name="Text 5"/>
          <p:cNvSpPr/>
          <p:nvPr/>
        </p:nvSpPr>
        <p:spPr>
          <a:xfrm>
            <a:off x="9937790" y="3022997"/>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From mobile accessories to premium tech like iPhones, with Zepto dominating premium tech segment.</a:t>
            </a:r>
            <a:endParaRPr lang="en-US" sz="1750" dirty="0"/>
          </a:p>
        </p:txBody>
      </p:sp>
      <p:pic>
        <p:nvPicPr>
          <p:cNvPr id="11" name="Image 3" descr="preencoded.png"/>
          <p:cNvPicPr>
            <a:picLocks noChangeAspect="1"/>
          </p:cNvPicPr>
          <p:nvPr/>
        </p:nvPicPr>
        <p:blipFill>
          <a:blip r:embed="rId6"/>
          <a:stretch>
            <a:fillRect/>
          </a:stretch>
        </p:blipFill>
        <p:spPr>
          <a:xfrm>
            <a:off x="5032653" y="2356723"/>
            <a:ext cx="4564975" cy="4564975"/>
          </a:xfrm>
          <a:prstGeom prst="rect">
            <a:avLst/>
          </a:prstGeom>
        </p:spPr>
      </p:pic>
      <p:pic>
        <p:nvPicPr>
          <p:cNvPr id="12" name="Image 4" descr="preencoded.png"/>
          <p:cNvPicPr>
            <a:picLocks noChangeAspect="1"/>
          </p:cNvPicPr>
          <p:nvPr/>
        </p:nvPicPr>
        <p:blipFill>
          <a:blip r:embed="rId7"/>
          <a:stretch>
            <a:fillRect/>
          </a:stretch>
        </p:blipFill>
        <p:spPr>
          <a:xfrm>
            <a:off x="8275201" y="3297198"/>
            <a:ext cx="339328" cy="424220"/>
          </a:xfrm>
          <a:prstGeom prst="rect">
            <a:avLst/>
          </a:prstGeom>
        </p:spPr>
      </p:pic>
      <p:sp>
        <p:nvSpPr>
          <p:cNvPr id="13" name="Text 6"/>
          <p:cNvSpPr/>
          <p:nvPr/>
        </p:nvSpPr>
        <p:spPr>
          <a:xfrm>
            <a:off x="9937790" y="498514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Apparel</a:t>
            </a:r>
            <a:endParaRPr lang="en-US" sz="2200" dirty="0"/>
          </a:p>
        </p:txBody>
      </p:sp>
      <p:sp>
        <p:nvSpPr>
          <p:cNvPr id="14" name="Text 7"/>
          <p:cNvSpPr/>
          <p:nvPr/>
        </p:nvSpPr>
        <p:spPr>
          <a:xfrm>
            <a:off x="9937790" y="5475565"/>
            <a:ext cx="3898821"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Blinkit focuses on essentials, Instamart on branded fashion, and Zepto on curated lifestyle collections.</a:t>
            </a:r>
            <a:endParaRPr lang="en-US" sz="1750" dirty="0"/>
          </a:p>
        </p:txBody>
      </p:sp>
      <p:pic>
        <p:nvPicPr>
          <p:cNvPr id="15" name="Image 5" descr="preencoded.png"/>
          <p:cNvPicPr>
            <a:picLocks noChangeAspect="1"/>
          </p:cNvPicPr>
          <p:nvPr/>
        </p:nvPicPr>
        <p:blipFill>
          <a:blip r:embed="rId8"/>
          <a:stretch>
            <a:fillRect/>
          </a:stretch>
        </p:blipFill>
        <p:spPr>
          <a:xfrm>
            <a:off x="5032653" y="2356723"/>
            <a:ext cx="4564975" cy="4564975"/>
          </a:xfrm>
          <a:prstGeom prst="rect">
            <a:avLst/>
          </a:prstGeom>
        </p:spPr>
      </p:pic>
      <p:pic>
        <p:nvPicPr>
          <p:cNvPr id="16" name="Image 6" descr="preencoded.png"/>
          <p:cNvPicPr>
            <a:picLocks noChangeAspect="1"/>
          </p:cNvPicPr>
          <p:nvPr/>
        </p:nvPicPr>
        <p:blipFill>
          <a:blip r:embed="rId9"/>
          <a:stretch>
            <a:fillRect/>
          </a:stretch>
        </p:blipFill>
        <p:spPr>
          <a:xfrm>
            <a:off x="8275201" y="5556766"/>
            <a:ext cx="339328" cy="424220"/>
          </a:xfrm>
          <a:prstGeom prst="rect">
            <a:avLst/>
          </a:prstGeom>
        </p:spPr>
      </p:pic>
      <p:sp>
        <p:nvSpPr>
          <p:cNvPr id="17" name="Text 8"/>
          <p:cNvSpPr/>
          <p:nvPr/>
        </p:nvSpPr>
        <p:spPr>
          <a:xfrm>
            <a:off x="1857256" y="4803696"/>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General Merchandise</a:t>
            </a:r>
            <a:endParaRPr lang="en-US" sz="2200" dirty="0"/>
          </a:p>
        </p:txBody>
      </p:sp>
      <p:sp>
        <p:nvSpPr>
          <p:cNvPr id="18" name="Text 9"/>
          <p:cNvSpPr/>
          <p:nvPr/>
        </p:nvSpPr>
        <p:spPr>
          <a:xfrm>
            <a:off x="793790" y="5294114"/>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002433"/>
                </a:solidFill>
                <a:latin typeface="Heebo" pitchFamily="34" charset="0"/>
                <a:ea typeface="Heebo" pitchFamily="34" charset="-122"/>
                <a:cs typeface="Heebo" pitchFamily="34" charset="-120"/>
              </a:rPr>
              <a:t>Platforms targeting 35-40% non-food GMV by 2026 to leverage 18-23% higher margins versus 8-12% in staples.</a:t>
            </a:r>
            <a:endParaRPr lang="en-US" sz="1750" dirty="0"/>
          </a:p>
        </p:txBody>
      </p:sp>
      <p:pic>
        <p:nvPicPr>
          <p:cNvPr id="19" name="Image 7" descr="preencoded.png"/>
          <p:cNvPicPr>
            <a:picLocks noChangeAspect="1"/>
          </p:cNvPicPr>
          <p:nvPr/>
        </p:nvPicPr>
        <p:blipFill>
          <a:blip r:embed="rId10"/>
          <a:stretch>
            <a:fillRect/>
          </a:stretch>
        </p:blipFill>
        <p:spPr>
          <a:xfrm>
            <a:off x="5032653" y="2356723"/>
            <a:ext cx="4564975" cy="4564975"/>
          </a:xfrm>
          <a:prstGeom prst="rect">
            <a:avLst/>
          </a:prstGeom>
        </p:spPr>
      </p:pic>
      <p:pic>
        <p:nvPicPr>
          <p:cNvPr id="20" name="Image 8" descr="preencoded.png"/>
          <p:cNvPicPr>
            <a:picLocks noChangeAspect="1"/>
          </p:cNvPicPr>
          <p:nvPr/>
        </p:nvPicPr>
        <p:blipFill>
          <a:blip r:embed="rId11"/>
          <a:stretch>
            <a:fillRect/>
          </a:stretch>
        </p:blipFill>
        <p:spPr>
          <a:xfrm>
            <a:off x="6015633" y="5556766"/>
            <a:ext cx="339328" cy="424220"/>
          </a:xfrm>
          <a:prstGeom prst="rect">
            <a:avLst/>
          </a:prstGeom>
        </p:spPr>
      </p:pic>
      <p:sp>
        <p:nvSpPr>
          <p:cNvPr id="22" name="TextBox 21">
            <a:extLst>
              <a:ext uri="{FF2B5EF4-FFF2-40B4-BE49-F238E27FC236}">
                <a16:creationId xmlns:a16="http://schemas.microsoft.com/office/drawing/2014/main" id="{6592B359-5C1F-EBA5-7178-4306B2FC26C0}"/>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35887"/>
            <a:ext cx="8439864"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Market Size and Growth Trajectory</a:t>
            </a:r>
            <a:endParaRPr lang="en-US" sz="4450" dirty="0"/>
          </a:p>
        </p:txBody>
      </p:sp>
      <p:sp>
        <p:nvSpPr>
          <p:cNvPr id="3" name="Text 1"/>
          <p:cNvSpPr/>
          <p:nvPr/>
        </p:nvSpPr>
        <p:spPr>
          <a:xfrm>
            <a:off x="793790" y="3498175"/>
            <a:ext cx="4120753" cy="895945"/>
          </a:xfrm>
          <a:prstGeom prst="rect">
            <a:avLst/>
          </a:prstGeom>
          <a:noFill/>
          <a:ln/>
        </p:spPr>
        <p:txBody>
          <a:bodyPr wrap="none" lIns="0" tIns="0" rIns="0" bIns="0" rtlCol="0" anchor="t"/>
          <a:lstStyle/>
          <a:p>
            <a:pPr marL="0" indent="0" algn="ctr">
              <a:lnSpc>
                <a:spcPts val="7050"/>
              </a:lnSpc>
              <a:buNone/>
            </a:pPr>
            <a:r>
              <a:rPr lang="en-US" sz="7050" dirty="0">
                <a:solidFill>
                  <a:srgbClr val="0078AA"/>
                </a:solidFill>
                <a:latin typeface="Crimson Pro Semi Bold" pitchFamily="34" charset="0"/>
                <a:ea typeface="Crimson Pro Semi Bold" pitchFamily="34" charset="-122"/>
                <a:cs typeface="Crimson Pro Semi Bold" pitchFamily="34" charset="-120"/>
              </a:rPr>
              <a:t>75-85%</a:t>
            </a:r>
            <a:endParaRPr lang="en-US" sz="7050" dirty="0"/>
          </a:p>
        </p:txBody>
      </p:sp>
      <p:sp>
        <p:nvSpPr>
          <p:cNvPr id="4" name="Text 2"/>
          <p:cNvSpPr/>
          <p:nvPr/>
        </p:nvSpPr>
        <p:spPr>
          <a:xfrm>
            <a:off x="1436489" y="46774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Annual Growth</a:t>
            </a:r>
            <a:endParaRPr lang="en-US" sz="2200" dirty="0"/>
          </a:p>
        </p:txBody>
      </p:sp>
      <p:sp>
        <p:nvSpPr>
          <p:cNvPr id="5" name="Text 3"/>
          <p:cNvSpPr/>
          <p:nvPr/>
        </p:nvSpPr>
        <p:spPr>
          <a:xfrm>
            <a:off x="793790" y="5167908"/>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Significantly outpaces traditional retail growth in the low teens</a:t>
            </a:r>
            <a:endParaRPr lang="en-US" sz="1750" dirty="0"/>
          </a:p>
        </p:txBody>
      </p:sp>
      <p:sp>
        <p:nvSpPr>
          <p:cNvPr id="6" name="Text 4"/>
          <p:cNvSpPr/>
          <p:nvPr/>
        </p:nvSpPr>
        <p:spPr>
          <a:xfrm>
            <a:off x="5254704" y="3498175"/>
            <a:ext cx="4120872" cy="895945"/>
          </a:xfrm>
          <a:prstGeom prst="rect">
            <a:avLst/>
          </a:prstGeom>
          <a:noFill/>
          <a:ln/>
        </p:spPr>
        <p:txBody>
          <a:bodyPr wrap="none" lIns="0" tIns="0" rIns="0" bIns="0" rtlCol="0" anchor="t"/>
          <a:lstStyle/>
          <a:p>
            <a:pPr marL="0" indent="0" algn="ctr">
              <a:lnSpc>
                <a:spcPts val="7050"/>
              </a:lnSpc>
              <a:buNone/>
            </a:pPr>
            <a:r>
              <a:rPr lang="en-US" sz="7050" dirty="0">
                <a:solidFill>
                  <a:srgbClr val="0078AA"/>
                </a:solidFill>
                <a:latin typeface="Crimson Pro Semi Bold" pitchFamily="34" charset="0"/>
                <a:ea typeface="Crimson Pro Semi Bold" pitchFamily="34" charset="-122"/>
                <a:cs typeface="Crimson Pro Semi Bold" pitchFamily="34" charset="-120"/>
              </a:rPr>
              <a:t>$5B</a:t>
            </a:r>
            <a:endParaRPr lang="en-US" sz="7050" dirty="0"/>
          </a:p>
        </p:txBody>
      </p:sp>
      <p:sp>
        <p:nvSpPr>
          <p:cNvPr id="7" name="Text 5"/>
          <p:cNvSpPr/>
          <p:nvPr/>
        </p:nvSpPr>
        <p:spPr>
          <a:xfrm>
            <a:off x="5897523" y="46774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Expected GMV</a:t>
            </a:r>
            <a:endParaRPr lang="en-US" sz="2200" dirty="0"/>
          </a:p>
        </p:txBody>
      </p:sp>
      <p:sp>
        <p:nvSpPr>
          <p:cNvPr id="8" name="Text 6"/>
          <p:cNvSpPr/>
          <p:nvPr/>
        </p:nvSpPr>
        <p:spPr>
          <a:xfrm>
            <a:off x="5254704" y="5167908"/>
            <a:ext cx="4120872" cy="362903"/>
          </a:xfrm>
          <a:prstGeom prst="rect">
            <a:avLst/>
          </a:prstGeom>
          <a:noFill/>
          <a:ln/>
        </p:spPr>
        <p:txBody>
          <a:bodyPr wrap="non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Projected market value by 2025</a:t>
            </a:r>
            <a:endParaRPr lang="en-US" sz="1750" dirty="0"/>
          </a:p>
        </p:txBody>
      </p:sp>
      <p:sp>
        <p:nvSpPr>
          <p:cNvPr id="9" name="Text 7"/>
          <p:cNvSpPr/>
          <p:nvPr/>
        </p:nvSpPr>
        <p:spPr>
          <a:xfrm>
            <a:off x="9715738" y="3498175"/>
            <a:ext cx="4120753" cy="895945"/>
          </a:xfrm>
          <a:prstGeom prst="rect">
            <a:avLst/>
          </a:prstGeom>
          <a:noFill/>
          <a:ln/>
        </p:spPr>
        <p:txBody>
          <a:bodyPr wrap="none" lIns="0" tIns="0" rIns="0" bIns="0" rtlCol="0" anchor="t"/>
          <a:lstStyle/>
          <a:p>
            <a:pPr marL="0" indent="0" algn="ctr">
              <a:lnSpc>
                <a:spcPts val="7050"/>
              </a:lnSpc>
              <a:buNone/>
            </a:pPr>
            <a:r>
              <a:rPr lang="en-US" sz="7050" dirty="0">
                <a:solidFill>
                  <a:srgbClr val="0078AA"/>
                </a:solidFill>
                <a:latin typeface="Crimson Pro Semi Bold" pitchFamily="34" charset="0"/>
                <a:ea typeface="Crimson Pro Semi Bold" pitchFamily="34" charset="-122"/>
                <a:cs typeface="Crimson Pro Semi Bold" pitchFamily="34" charset="-120"/>
              </a:rPr>
              <a:t>2/3</a:t>
            </a:r>
            <a:endParaRPr lang="en-US" sz="7050" dirty="0"/>
          </a:p>
        </p:txBody>
      </p:sp>
      <p:sp>
        <p:nvSpPr>
          <p:cNvPr id="10" name="Text 8"/>
          <p:cNvSpPr/>
          <p:nvPr/>
        </p:nvSpPr>
        <p:spPr>
          <a:xfrm>
            <a:off x="10358438" y="4677489"/>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E-Grocery Share</a:t>
            </a:r>
            <a:endParaRPr lang="en-US" sz="2200" dirty="0"/>
          </a:p>
        </p:txBody>
      </p:sp>
      <p:sp>
        <p:nvSpPr>
          <p:cNvPr id="11" name="Text 9"/>
          <p:cNvSpPr/>
          <p:nvPr/>
        </p:nvSpPr>
        <p:spPr>
          <a:xfrm>
            <a:off x="9715738" y="5167908"/>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002433"/>
                </a:solidFill>
                <a:latin typeface="Heebo" pitchFamily="34" charset="0"/>
                <a:ea typeface="Heebo" pitchFamily="34" charset="-122"/>
                <a:cs typeface="Heebo" pitchFamily="34" charset="-120"/>
              </a:rPr>
              <a:t>Portion of all e-grocery orders occurring on quick commerce platforms</a:t>
            </a:r>
            <a:endParaRPr lang="en-US" sz="1750" dirty="0"/>
          </a:p>
        </p:txBody>
      </p:sp>
      <p:sp>
        <p:nvSpPr>
          <p:cNvPr id="13" name="Rectangle: Rounded Corners 12">
            <a:extLst>
              <a:ext uri="{FF2B5EF4-FFF2-40B4-BE49-F238E27FC236}">
                <a16:creationId xmlns:a16="http://schemas.microsoft.com/office/drawing/2014/main" id="{E9EE0943-76D0-AB5F-9F27-7E98E7951584}"/>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C3ADF44-17AB-43B6-20C5-2CA09A050592}"/>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43652"/>
            <a:ext cx="6416159" cy="602456"/>
          </a:xfrm>
          <a:prstGeom prst="rect">
            <a:avLst/>
          </a:prstGeom>
          <a:noFill/>
          <a:ln/>
        </p:spPr>
        <p:txBody>
          <a:bodyPr wrap="none" lIns="0" tIns="0" rIns="0" bIns="0" rtlCol="0" anchor="t"/>
          <a:lstStyle/>
          <a:p>
            <a:pPr marL="0" indent="0" algn="l">
              <a:lnSpc>
                <a:spcPts val="4700"/>
              </a:lnSpc>
              <a:buNone/>
            </a:pPr>
            <a:r>
              <a:rPr lang="en-US" sz="3750" b="1" dirty="0">
                <a:solidFill>
                  <a:srgbClr val="152D47"/>
                </a:solidFill>
                <a:latin typeface="Crimson Pro Semi Bold" pitchFamily="34" charset="0"/>
                <a:ea typeface="Crimson Pro Semi Bold" pitchFamily="34" charset="-122"/>
                <a:cs typeface="Crimson Pro Semi Bold" pitchFamily="34" charset="-120"/>
              </a:rPr>
              <a:t>Key Metrics for Brands to Track</a:t>
            </a:r>
            <a:endParaRPr lang="en-US" sz="3750" dirty="0"/>
          </a:p>
        </p:txBody>
      </p:sp>
      <p:pic>
        <p:nvPicPr>
          <p:cNvPr id="3" name="Image 0" descr="preencoded.png"/>
          <p:cNvPicPr>
            <a:picLocks noChangeAspect="1"/>
          </p:cNvPicPr>
          <p:nvPr/>
        </p:nvPicPr>
        <p:blipFill>
          <a:blip r:embed="rId3"/>
          <a:stretch>
            <a:fillRect/>
          </a:stretch>
        </p:blipFill>
        <p:spPr>
          <a:xfrm>
            <a:off x="3989308" y="4260056"/>
            <a:ext cx="6651784" cy="6651784"/>
          </a:xfrm>
          <a:prstGeom prst="rect">
            <a:avLst/>
          </a:prstGeom>
        </p:spPr>
      </p:pic>
      <p:pic>
        <p:nvPicPr>
          <p:cNvPr id="4" name="Image 1" descr="preencoded.png"/>
          <p:cNvPicPr>
            <a:picLocks noChangeAspect="1"/>
          </p:cNvPicPr>
          <p:nvPr/>
        </p:nvPicPr>
        <p:blipFill>
          <a:blip r:embed="rId4"/>
          <a:stretch>
            <a:fillRect/>
          </a:stretch>
        </p:blipFill>
        <p:spPr>
          <a:xfrm>
            <a:off x="4847987" y="6427946"/>
            <a:ext cx="325279" cy="406598"/>
          </a:xfrm>
          <a:prstGeom prst="rect">
            <a:avLst/>
          </a:prstGeom>
        </p:spPr>
      </p:pic>
      <p:pic>
        <p:nvPicPr>
          <p:cNvPr id="5" name="Image 2" descr="preencoded.png"/>
          <p:cNvPicPr>
            <a:picLocks noChangeAspect="1"/>
          </p:cNvPicPr>
          <p:nvPr/>
        </p:nvPicPr>
        <p:blipFill>
          <a:blip r:embed="rId5"/>
          <a:stretch>
            <a:fillRect/>
          </a:stretch>
        </p:blipFill>
        <p:spPr>
          <a:xfrm>
            <a:off x="3989308" y="4260056"/>
            <a:ext cx="6651784" cy="6651784"/>
          </a:xfrm>
          <a:prstGeom prst="rect">
            <a:avLst/>
          </a:prstGeom>
        </p:spPr>
      </p:pic>
      <p:pic>
        <p:nvPicPr>
          <p:cNvPr id="6" name="Image 3" descr="preencoded.png"/>
          <p:cNvPicPr>
            <a:picLocks noChangeAspect="1"/>
          </p:cNvPicPr>
          <p:nvPr/>
        </p:nvPicPr>
        <p:blipFill>
          <a:blip r:embed="rId6"/>
          <a:stretch>
            <a:fillRect/>
          </a:stretch>
        </p:blipFill>
        <p:spPr>
          <a:xfrm>
            <a:off x="6197918" y="5078016"/>
            <a:ext cx="325279" cy="406598"/>
          </a:xfrm>
          <a:prstGeom prst="rect">
            <a:avLst/>
          </a:prstGeom>
        </p:spPr>
      </p:pic>
      <p:pic>
        <p:nvPicPr>
          <p:cNvPr id="7" name="Image 4" descr="preencoded.png"/>
          <p:cNvPicPr>
            <a:picLocks noChangeAspect="1"/>
          </p:cNvPicPr>
          <p:nvPr/>
        </p:nvPicPr>
        <p:blipFill>
          <a:blip r:embed="rId7"/>
          <a:stretch>
            <a:fillRect/>
          </a:stretch>
        </p:blipFill>
        <p:spPr>
          <a:xfrm>
            <a:off x="3989308" y="4260056"/>
            <a:ext cx="6651784" cy="6651784"/>
          </a:xfrm>
          <a:prstGeom prst="rect">
            <a:avLst/>
          </a:prstGeom>
        </p:spPr>
      </p:pic>
      <p:pic>
        <p:nvPicPr>
          <p:cNvPr id="8" name="Image 5" descr="preencoded.png"/>
          <p:cNvPicPr>
            <a:picLocks noChangeAspect="1"/>
          </p:cNvPicPr>
          <p:nvPr/>
        </p:nvPicPr>
        <p:blipFill>
          <a:blip r:embed="rId8"/>
          <a:stretch>
            <a:fillRect/>
          </a:stretch>
        </p:blipFill>
        <p:spPr>
          <a:xfrm>
            <a:off x="8107085" y="5078016"/>
            <a:ext cx="325279" cy="406598"/>
          </a:xfrm>
          <a:prstGeom prst="rect">
            <a:avLst/>
          </a:prstGeom>
        </p:spPr>
      </p:pic>
      <p:pic>
        <p:nvPicPr>
          <p:cNvPr id="9" name="Image 6" descr="preencoded.png"/>
          <p:cNvPicPr>
            <a:picLocks noChangeAspect="1"/>
          </p:cNvPicPr>
          <p:nvPr/>
        </p:nvPicPr>
        <p:blipFill>
          <a:blip r:embed="rId9"/>
          <a:stretch>
            <a:fillRect/>
          </a:stretch>
        </p:blipFill>
        <p:spPr>
          <a:xfrm>
            <a:off x="3989308" y="4260056"/>
            <a:ext cx="6651784" cy="6651784"/>
          </a:xfrm>
          <a:prstGeom prst="rect">
            <a:avLst/>
          </a:prstGeom>
        </p:spPr>
      </p:pic>
      <p:pic>
        <p:nvPicPr>
          <p:cNvPr id="10" name="Image 7" descr="preencoded.png"/>
          <p:cNvPicPr>
            <a:picLocks noChangeAspect="1"/>
          </p:cNvPicPr>
          <p:nvPr/>
        </p:nvPicPr>
        <p:blipFill>
          <a:blip r:embed="rId10"/>
          <a:stretch>
            <a:fillRect/>
          </a:stretch>
        </p:blipFill>
        <p:spPr>
          <a:xfrm>
            <a:off x="9457015" y="6427946"/>
            <a:ext cx="325279" cy="406598"/>
          </a:xfrm>
          <a:prstGeom prst="rect">
            <a:avLst/>
          </a:prstGeom>
        </p:spPr>
      </p:pic>
      <p:sp>
        <p:nvSpPr>
          <p:cNvPr id="11" name="Text 1"/>
          <p:cNvSpPr/>
          <p:nvPr/>
        </p:nvSpPr>
        <p:spPr>
          <a:xfrm>
            <a:off x="793790" y="2945487"/>
            <a:ext cx="2916079"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Sales and Conversion Metrics</a:t>
            </a:r>
            <a:endParaRPr lang="en-US" sz="2200" dirty="0"/>
          </a:p>
        </p:txBody>
      </p:sp>
      <p:sp>
        <p:nvSpPr>
          <p:cNvPr id="12" name="Text 2"/>
          <p:cNvSpPr/>
          <p:nvPr/>
        </p:nvSpPr>
        <p:spPr>
          <a:xfrm>
            <a:off x="793790" y="3362325"/>
            <a:ext cx="3043714" cy="616744"/>
          </a:xfrm>
          <a:prstGeom prst="rect">
            <a:avLst/>
          </a:prstGeom>
          <a:noFill/>
          <a:ln/>
        </p:spPr>
        <p:txBody>
          <a:bodyPr wrap="squar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Gross Merchandise Value (GMV)</a:t>
            </a:r>
            <a:endParaRPr lang="en-US" sz="1750" dirty="0"/>
          </a:p>
        </p:txBody>
      </p:sp>
      <p:sp>
        <p:nvSpPr>
          <p:cNvPr id="13" name="Text 3"/>
          <p:cNvSpPr/>
          <p:nvPr/>
        </p:nvSpPr>
        <p:spPr>
          <a:xfrm>
            <a:off x="793790" y="4046458"/>
            <a:ext cx="304371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Sales Conversion Rate</a:t>
            </a:r>
            <a:endParaRPr lang="en-US" sz="1750" dirty="0"/>
          </a:p>
        </p:txBody>
      </p:sp>
      <p:sp>
        <p:nvSpPr>
          <p:cNvPr id="14" name="Text 4"/>
          <p:cNvSpPr/>
          <p:nvPr/>
        </p:nvSpPr>
        <p:spPr>
          <a:xfrm>
            <a:off x="793790" y="4422219"/>
            <a:ext cx="304371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Average Order Value (AOV) </a:t>
            </a:r>
            <a:endParaRPr lang="en-US" sz="1750" dirty="0"/>
          </a:p>
        </p:txBody>
      </p:sp>
      <p:sp>
        <p:nvSpPr>
          <p:cNvPr id="15" name="Text 5"/>
          <p:cNvSpPr/>
          <p:nvPr/>
        </p:nvSpPr>
        <p:spPr>
          <a:xfrm>
            <a:off x="793790" y="4797981"/>
            <a:ext cx="304371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Top Products by Units Sold</a:t>
            </a:r>
            <a:endParaRPr lang="en-US" sz="1750" dirty="0"/>
          </a:p>
        </p:txBody>
      </p:sp>
      <p:sp>
        <p:nvSpPr>
          <p:cNvPr id="16" name="Text 6"/>
          <p:cNvSpPr/>
          <p:nvPr/>
        </p:nvSpPr>
        <p:spPr>
          <a:xfrm>
            <a:off x="4126706" y="1631633"/>
            <a:ext cx="3043833" cy="602456"/>
          </a:xfrm>
          <a:prstGeom prst="rect">
            <a:avLst/>
          </a:prstGeom>
          <a:noFill/>
          <a:ln/>
        </p:spPr>
        <p:txBody>
          <a:bodyPr wrap="squar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Digital Shelf &amp; Visibility Metrics</a:t>
            </a:r>
            <a:endParaRPr lang="en-US" sz="2200" dirty="0"/>
          </a:p>
        </p:txBody>
      </p:sp>
      <p:sp>
        <p:nvSpPr>
          <p:cNvPr id="17" name="Text 7"/>
          <p:cNvSpPr/>
          <p:nvPr/>
        </p:nvSpPr>
        <p:spPr>
          <a:xfrm>
            <a:off x="4126706" y="2349698"/>
            <a:ext cx="3043833"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Share of Search/Visibility</a:t>
            </a:r>
            <a:endParaRPr lang="en-US" sz="1750" dirty="0"/>
          </a:p>
        </p:txBody>
      </p:sp>
      <p:sp>
        <p:nvSpPr>
          <p:cNvPr id="18" name="Text 8"/>
          <p:cNvSpPr/>
          <p:nvPr/>
        </p:nvSpPr>
        <p:spPr>
          <a:xfrm>
            <a:off x="4126706" y="2725460"/>
            <a:ext cx="3043833" cy="616744"/>
          </a:xfrm>
          <a:prstGeom prst="rect">
            <a:avLst/>
          </a:prstGeom>
          <a:noFill/>
          <a:ln/>
        </p:spPr>
        <p:txBody>
          <a:bodyPr wrap="squar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Impressions and Click-Through Rate</a:t>
            </a:r>
            <a:endParaRPr lang="en-US" sz="1750" dirty="0"/>
          </a:p>
        </p:txBody>
      </p:sp>
      <p:sp>
        <p:nvSpPr>
          <p:cNvPr id="19" name="Text 9"/>
          <p:cNvSpPr/>
          <p:nvPr/>
        </p:nvSpPr>
        <p:spPr>
          <a:xfrm>
            <a:off x="4126706" y="3409593"/>
            <a:ext cx="3043833" cy="616744"/>
          </a:xfrm>
          <a:prstGeom prst="rect">
            <a:avLst/>
          </a:prstGeom>
          <a:noFill/>
          <a:ln/>
        </p:spPr>
        <p:txBody>
          <a:bodyPr wrap="squar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Sponsored Banner Performance</a:t>
            </a:r>
            <a:endParaRPr lang="en-US" sz="1750" dirty="0"/>
          </a:p>
        </p:txBody>
      </p:sp>
      <p:sp>
        <p:nvSpPr>
          <p:cNvPr id="20" name="Text 10"/>
          <p:cNvSpPr/>
          <p:nvPr/>
        </p:nvSpPr>
        <p:spPr>
          <a:xfrm>
            <a:off x="7687747" y="2173843"/>
            <a:ext cx="2409944"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Operational Metrics</a:t>
            </a:r>
            <a:endParaRPr lang="en-US" sz="2200" dirty="0"/>
          </a:p>
        </p:txBody>
      </p:sp>
      <p:sp>
        <p:nvSpPr>
          <p:cNvPr id="21" name="Text 11"/>
          <p:cNvSpPr/>
          <p:nvPr/>
        </p:nvSpPr>
        <p:spPr>
          <a:xfrm>
            <a:off x="7687747" y="2590681"/>
            <a:ext cx="258770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Availability/Stock-Out Rate</a:t>
            </a:r>
            <a:endParaRPr lang="en-US" sz="1750" dirty="0"/>
          </a:p>
        </p:txBody>
      </p:sp>
      <p:sp>
        <p:nvSpPr>
          <p:cNvPr id="22" name="Text 12"/>
          <p:cNvSpPr/>
          <p:nvPr/>
        </p:nvSpPr>
        <p:spPr>
          <a:xfrm>
            <a:off x="7687747" y="2966442"/>
            <a:ext cx="258770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Fill Rate</a:t>
            </a:r>
            <a:endParaRPr lang="en-US" sz="1750" dirty="0"/>
          </a:p>
        </p:txBody>
      </p:sp>
      <p:sp>
        <p:nvSpPr>
          <p:cNvPr id="23" name="Text 13"/>
          <p:cNvSpPr/>
          <p:nvPr/>
        </p:nvSpPr>
        <p:spPr>
          <a:xfrm>
            <a:off x="7687747" y="3342203"/>
            <a:ext cx="258770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Inventory Accuracy</a:t>
            </a:r>
            <a:endParaRPr lang="en-US" sz="1750" dirty="0"/>
          </a:p>
        </p:txBody>
      </p:sp>
      <p:sp>
        <p:nvSpPr>
          <p:cNvPr id="24" name="Text 14"/>
          <p:cNvSpPr/>
          <p:nvPr/>
        </p:nvSpPr>
        <p:spPr>
          <a:xfrm>
            <a:off x="7687747" y="3717965"/>
            <a:ext cx="2587704"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Transaction Time</a:t>
            </a:r>
            <a:endParaRPr lang="en-US" sz="1750" dirty="0"/>
          </a:p>
        </p:txBody>
      </p:sp>
      <p:sp>
        <p:nvSpPr>
          <p:cNvPr id="25" name="Text 15"/>
          <p:cNvSpPr/>
          <p:nvPr/>
        </p:nvSpPr>
        <p:spPr>
          <a:xfrm>
            <a:off x="10792778" y="2945487"/>
            <a:ext cx="2409944"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Customer Metrics</a:t>
            </a:r>
            <a:endParaRPr lang="en-US" sz="2200" dirty="0"/>
          </a:p>
        </p:txBody>
      </p:sp>
      <p:sp>
        <p:nvSpPr>
          <p:cNvPr id="26" name="Text 16"/>
          <p:cNvSpPr/>
          <p:nvPr/>
        </p:nvSpPr>
        <p:spPr>
          <a:xfrm>
            <a:off x="10792778" y="3362325"/>
            <a:ext cx="3043833"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Repeat Purchase Rate</a:t>
            </a:r>
            <a:endParaRPr lang="en-US" sz="1750" dirty="0"/>
          </a:p>
        </p:txBody>
      </p:sp>
      <p:sp>
        <p:nvSpPr>
          <p:cNvPr id="27" name="Text 17"/>
          <p:cNvSpPr/>
          <p:nvPr/>
        </p:nvSpPr>
        <p:spPr>
          <a:xfrm>
            <a:off x="10792778" y="3738086"/>
            <a:ext cx="3043833" cy="616744"/>
          </a:xfrm>
          <a:prstGeom prst="rect">
            <a:avLst/>
          </a:prstGeom>
          <a:noFill/>
          <a:ln/>
        </p:spPr>
        <p:txBody>
          <a:bodyPr wrap="squar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Customer Acquisition Cost (CAC)</a:t>
            </a:r>
            <a:endParaRPr lang="en-US" sz="1750" dirty="0"/>
          </a:p>
        </p:txBody>
      </p:sp>
      <p:sp>
        <p:nvSpPr>
          <p:cNvPr id="28" name="Text 18"/>
          <p:cNvSpPr/>
          <p:nvPr/>
        </p:nvSpPr>
        <p:spPr>
          <a:xfrm>
            <a:off x="10792778" y="4422219"/>
            <a:ext cx="3043833"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Customer Lifetime Value (CLV)</a:t>
            </a:r>
            <a:endParaRPr lang="en-US" sz="1750" dirty="0"/>
          </a:p>
        </p:txBody>
      </p:sp>
      <p:sp>
        <p:nvSpPr>
          <p:cNvPr id="29" name="Text 19"/>
          <p:cNvSpPr/>
          <p:nvPr/>
        </p:nvSpPr>
        <p:spPr>
          <a:xfrm>
            <a:off x="10792778" y="4797981"/>
            <a:ext cx="3043833" cy="308372"/>
          </a:xfrm>
          <a:prstGeom prst="rect">
            <a:avLst/>
          </a:prstGeom>
          <a:noFill/>
          <a:ln/>
        </p:spPr>
        <p:txBody>
          <a:bodyPr wrap="none" lIns="0" tIns="0" rIns="0" bIns="0" rtlCol="0" anchor="t"/>
          <a:lstStyle/>
          <a:p>
            <a:pPr marL="342900" indent="-342900" algn="l">
              <a:lnSpc>
                <a:spcPts val="2400"/>
              </a:lnSpc>
              <a:buSzPct val="100000"/>
              <a:buChar char="•"/>
            </a:pPr>
            <a:r>
              <a:rPr lang="en-US" sz="1750" dirty="0">
                <a:solidFill>
                  <a:srgbClr val="002433"/>
                </a:solidFill>
                <a:latin typeface="Heebo" pitchFamily="34" charset="0"/>
                <a:ea typeface="Heebo" pitchFamily="34" charset="-122"/>
                <a:cs typeface="Heebo" pitchFamily="34" charset="-120"/>
              </a:rPr>
              <a:t>Customer Satisfaction (CSAT)</a:t>
            </a:r>
            <a:endParaRPr lang="en-US" sz="1750" dirty="0"/>
          </a:p>
        </p:txBody>
      </p:sp>
      <p:sp>
        <p:nvSpPr>
          <p:cNvPr id="31" name="Rectangle: Rounded Corners 30">
            <a:extLst>
              <a:ext uri="{FF2B5EF4-FFF2-40B4-BE49-F238E27FC236}">
                <a16:creationId xmlns:a16="http://schemas.microsoft.com/office/drawing/2014/main" id="{AC1C301E-564C-3C21-F1A7-E8961B010375}"/>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C4C5EAD6-4095-5556-A737-CA55EE6F700B}"/>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83162"/>
            <a:ext cx="7624286" cy="708779"/>
          </a:xfrm>
          <a:prstGeom prst="rect">
            <a:avLst/>
          </a:prstGeom>
          <a:noFill/>
          <a:ln/>
        </p:spPr>
        <p:txBody>
          <a:bodyPr wrap="none" lIns="0" tIns="0" rIns="0" bIns="0" rtlCol="0" anchor="t"/>
          <a:lstStyle/>
          <a:p>
            <a:pPr marL="0" indent="0" algn="l">
              <a:lnSpc>
                <a:spcPts val="555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Market Intelligence Framework</a:t>
            </a:r>
            <a:endParaRPr lang="en-US" sz="4450" dirty="0"/>
          </a:p>
        </p:txBody>
      </p:sp>
      <p:pic>
        <p:nvPicPr>
          <p:cNvPr id="3" name="Image 0" descr="preencoded.png"/>
          <p:cNvPicPr>
            <a:picLocks noChangeAspect="1"/>
          </p:cNvPicPr>
          <p:nvPr/>
        </p:nvPicPr>
        <p:blipFill>
          <a:blip r:embed="rId3"/>
          <a:stretch>
            <a:fillRect/>
          </a:stretch>
        </p:blipFill>
        <p:spPr>
          <a:xfrm>
            <a:off x="793790" y="2645569"/>
            <a:ext cx="3048000" cy="1883807"/>
          </a:xfrm>
          <a:prstGeom prst="rect">
            <a:avLst/>
          </a:prstGeom>
        </p:spPr>
      </p:pic>
      <p:sp>
        <p:nvSpPr>
          <p:cNvPr id="4" name="Text 1"/>
          <p:cNvSpPr/>
          <p:nvPr/>
        </p:nvSpPr>
        <p:spPr>
          <a:xfrm>
            <a:off x="793790" y="4812863"/>
            <a:ext cx="3048000" cy="708660"/>
          </a:xfrm>
          <a:prstGeom prst="rect">
            <a:avLst/>
          </a:prstGeom>
          <a:noFill/>
          <a:ln/>
        </p:spPr>
        <p:txBody>
          <a:bodyPr wrap="squar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Real-Time/Daily Monitoring</a:t>
            </a:r>
            <a:endParaRPr lang="en-US" sz="2200" dirty="0"/>
          </a:p>
        </p:txBody>
      </p:sp>
      <p:sp>
        <p:nvSpPr>
          <p:cNvPr id="5" name="Text 2"/>
          <p:cNvSpPr/>
          <p:nvPr/>
        </p:nvSpPr>
        <p:spPr>
          <a:xfrm>
            <a:off x="793790" y="5657612"/>
            <a:ext cx="3048000"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Track stock, pricing, order fulfillment, and ad performance continuously.</a:t>
            </a:r>
            <a:endParaRPr lang="en-US" sz="1750" dirty="0"/>
          </a:p>
        </p:txBody>
      </p:sp>
      <p:pic>
        <p:nvPicPr>
          <p:cNvPr id="6" name="Image 1" descr="preencoded.png"/>
          <p:cNvPicPr>
            <a:picLocks noChangeAspect="1"/>
          </p:cNvPicPr>
          <p:nvPr/>
        </p:nvPicPr>
        <p:blipFill>
          <a:blip r:embed="rId4"/>
          <a:stretch>
            <a:fillRect/>
          </a:stretch>
        </p:blipFill>
        <p:spPr>
          <a:xfrm>
            <a:off x="4125278" y="2645569"/>
            <a:ext cx="3048119" cy="1883807"/>
          </a:xfrm>
          <a:prstGeom prst="rect">
            <a:avLst/>
          </a:prstGeom>
        </p:spPr>
      </p:pic>
      <p:sp>
        <p:nvSpPr>
          <p:cNvPr id="7" name="Text 3"/>
          <p:cNvSpPr/>
          <p:nvPr/>
        </p:nvSpPr>
        <p:spPr>
          <a:xfrm>
            <a:off x="4125278" y="48128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Weekly Reviews</a:t>
            </a:r>
            <a:endParaRPr lang="en-US" sz="2200" dirty="0"/>
          </a:p>
        </p:txBody>
      </p:sp>
      <p:sp>
        <p:nvSpPr>
          <p:cNvPr id="8" name="Text 4"/>
          <p:cNvSpPr/>
          <p:nvPr/>
        </p:nvSpPr>
        <p:spPr>
          <a:xfrm>
            <a:off x="4125278" y="5303282"/>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Evaluate sales trends, promotions, competitor activity, and inventory health.</a:t>
            </a:r>
            <a:endParaRPr lang="en-US" sz="1750" dirty="0"/>
          </a:p>
        </p:txBody>
      </p:sp>
      <p:pic>
        <p:nvPicPr>
          <p:cNvPr id="9" name="Image 2" descr="preencoded.png"/>
          <p:cNvPicPr>
            <a:picLocks noChangeAspect="1"/>
          </p:cNvPicPr>
          <p:nvPr/>
        </p:nvPicPr>
        <p:blipFill>
          <a:blip r:embed="rId5"/>
          <a:stretch>
            <a:fillRect/>
          </a:stretch>
        </p:blipFill>
        <p:spPr>
          <a:xfrm>
            <a:off x="7456884" y="2645569"/>
            <a:ext cx="3048119" cy="1883807"/>
          </a:xfrm>
          <a:prstGeom prst="rect">
            <a:avLst/>
          </a:prstGeom>
        </p:spPr>
      </p:pic>
      <p:sp>
        <p:nvSpPr>
          <p:cNvPr id="10" name="Text 5"/>
          <p:cNvSpPr/>
          <p:nvPr/>
        </p:nvSpPr>
        <p:spPr>
          <a:xfrm>
            <a:off x="7456884" y="48128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Monthly Deep Dives</a:t>
            </a:r>
            <a:endParaRPr lang="en-US" sz="2200" dirty="0"/>
          </a:p>
        </p:txBody>
      </p:sp>
      <p:sp>
        <p:nvSpPr>
          <p:cNvPr id="11" name="Text 6"/>
          <p:cNvSpPr/>
          <p:nvPr/>
        </p:nvSpPr>
        <p:spPr>
          <a:xfrm>
            <a:off x="7456884" y="5303282"/>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Analyze category performance, customer segments, and benchmarks.</a:t>
            </a:r>
            <a:endParaRPr lang="en-US" sz="1750" dirty="0"/>
          </a:p>
        </p:txBody>
      </p:sp>
      <p:pic>
        <p:nvPicPr>
          <p:cNvPr id="12" name="Image 3" descr="preencoded.png"/>
          <p:cNvPicPr>
            <a:picLocks noChangeAspect="1"/>
          </p:cNvPicPr>
          <p:nvPr/>
        </p:nvPicPr>
        <p:blipFill>
          <a:blip r:embed="rId6"/>
          <a:stretch>
            <a:fillRect/>
          </a:stretch>
        </p:blipFill>
        <p:spPr>
          <a:xfrm>
            <a:off x="10788491" y="2645569"/>
            <a:ext cx="3048119" cy="1883807"/>
          </a:xfrm>
          <a:prstGeom prst="rect">
            <a:avLst/>
          </a:prstGeom>
        </p:spPr>
      </p:pic>
      <p:sp>
        <p:nvSpPr>
          <p:cNvPr id="13" name="Text 7"/>
          <p:cNvSpPr/>
          <p:nvPr/>
        </p:nvSpPr>
        <p:spPr>
          <a:xfrm>
            <a:off x="10788491" y="4812863"/>
            <a:ext cx="2858333" cy="354330"/>
          </a:xfrm>
          <a:prstGeom prst="rect">
            <a:avLst/>
          </a:prstGeom>
          <a:noFill/>
          <a:ln/>
        </p:spPr>
        <p:txBody>
          <a:bodyPr wrap="none" lIns="0" tIns="0" rIns="0" bIns="0" rtlCol="0" anchor="t"/>
          <a:lstStyle/>
          <a:p>
            <a:pPr marL="0" indent="0" algn="l">
              <a:lnSpc>
                <a:spcPts val="27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Annual Strategic Review</a:t>
            </a:r>
            <a:endParaRPr lang="en-US" sz="2200" dirty="0"/>
          </a:p>
        </p:txBody>
      </p:sp>
      <p:sp>
        <p:nvSpPr>
          <p:cNvPr id="14" name="Text 8"/>
          <p:cNvSpPr/>
          <p:nvPr/>
        </p:nvSpPr>
        <p:spPr>
          <a:xfrm>
            <a:off x="10788491" y="5303282"/>
            <a:ext cx="3048119" cy="1088708"/>
          </a:xfrm>
          <a:prstGeom prst="rect">
            <a:avLst/>
          </a:prstGeom>
          <a:noFill/>
          <a:ln/>
        </p:spPr>
        <p:txBody>
          <a:bodyPr wrap="square" lIns="0" tIns="0" rIns="0" bIns="0" rtlCol="0" anchor="t"/>
          <a:lstStyle/>
          <a:p>
            <a:pPr marL="0" indent="0" algn="l">
              <a:lnSpc>
                <a:spcPts val="2850"/>
              </a:lnSpc>
              <a:buNone/>
            </a:pPr>
            <a:r>
              <a:rPr lang="en-US" sz="1750" dirty="0">
                <a:solidFill>
                  <a:srgbClr val="002433"/>
                </a:solidFill>
                <a:latin typeface="Heebo" pitchFamily="34" charset="0"/>
                <a:ea typeface="Heebo" pitchFamily="34" charset="-122"/>
                <a:cs typeface="Heebo" pitchFamily="34" charset="-120"/>
              </a:rPr>
              <a:t>Assess overall strategy, market positioning, and alignment with goals.</a:t>
            </a:r>
            <a:endParaRPr lang="en-US" sz="1750" dirty="0"/>
          </a:p>
        </p:txBody>
      </p:sp>
      <p:sp>
        <p:nvSpPr>
          <p:cNvPr id="16" name="Rectangle: Rounded Corners 15">
            <a:extLst>
              <a:ext uri="{FF2B5EF4-FFF2-40B4-BE49-F238E27FC236}">
                <a16:creationId xmlns:a16="http://schemas.microsoft.com/office/drawing/2014/main" id="{D944BE5A-027B-FE50-F392-B51F46187298}"/>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E53E2DE9-E832-5A80-A3C7-2C830C81ACA0}"/>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91064"/>
            <a:ext cx="7394713" cy="732472"/>
          </a:xfrm>
          <a:prstGeom prst="rect">
            <a:avLst/>
          </a:prstGeom>
          <a:noFill/>
          <a:ln/>
        </p:spPr>
        <p:txBody>
          <a:bodyPr wrap="none" lIns="0" tIns="0" rIns="0" bIns="0" rtlCol="0" anchor="t"/>
          <a:lstStyle/>
          <a:p>
            <a:pPr marL="0" indent="0" algn="l">
              <a:lnSpc>
                <a:spcPts val="4700"/>
              </a:lnSpc>
              <a:buNone/>
            </a:pPr>
            <a:r>
              <a:rPr lang="en-US" sz="4450" b="1" dirty="0">
                <a:solidFill>
                  <a:srgbClr val="002433"/>
                </a:solidFill>
                <a:latin typeface="Crimson Pro Semi Bold" pitchFamily="34" charset="0"/>
                <a:ea typeface="Crimson Pro Semi Bold" pitchFamily="34" charset="-122"/>
                <a:cs typeface="Crimson Pro Semi Bold" pitchFamily="34" charset="-120"/>
              </a:rPr>
              <a:t>[Firm X]: Driving Scalable Growth</a:t>
            </a:r>
            <a:endParaRPr lang="en-US" sz="4450" b="1" dirty="0"/>
          </a:p>
        </p:txBody>
      </p:sp>
      <p:sp>
        <p:nvSpPr>
          <p:cNvPr id="6" name="Text 2"/>
          <p:cNvSpPr/>
          <p:nvPr/>
        </p:nvSpPr>
        <p:spPr>
          <a:xfrm>
            <a:off x="6906697" y="1848922"/>
            <a:ext cx="3679984" cy="301228"/>
          </a:xfrm>
          <a:prstGeom prst="rect">
            <a:avLst/>
          </a:prstGeom>
          <a:noFill/>
          <a:ln/>
        </p:spPr>
        <p:txBody>
          <a:bodyPr wrap="none" lIns="0" tIns="0" rIns="0" bIns="0" rtlCol="0" anchor="t"/>
          <a:lstStyle/>
          <a:p>
            <a:pPr marL="0" indent="0" algn="l">
              <a:lnSpc>
                <a:spcPts val="2350"/>
              </a:lnSpc>
              <a:buNone/>
            </a:pPr>
            <a:r>
              <a:rPr lang="en-US" sz="1850" dirty="0">
                <a:solidFill>
                  <a:srgbClr val="002433"/>
                </a:solidFill>
                <a:latin typeface="Crimson Pro Semi Bold" pitchFamily="34" charset="0"/>
                <a:ea typeface="Crimson Pro Semi Bold" pitchFamily="34" charset="-122"/>
                <a:cs typeface="Crimson Pro Semi Bold" pitchFamily="34" charset="-120"/>
              </a:rPr>
              <a:t>Hyper-Accurate </a:t>
            </a:r>
            <a:r>
              <a:rPr lang="en-US" sz="2200" dirty="0">
                <a:solidFill>
                  <a:srgbClr val="002433"/>
                </a:solidFill>
                <a:latin typeface="Crimson Pro Semi Bold" pitchFamily="34" charset="0"/>
                <a:ea typeface="Crimson Pro Semi Bold" pitchFamily="34" charset="-122"/>
                <a:cs typeface="Crimson Pro Semi Bold" pitchFamily="34" charset="-120"/>
              </a:rPr>
              <a:t>Demand</a:t>
            </a:r>
            <a:r>
              <a:rPr lang="en-US" sz="1850" dirty="0">
                <a:solidFill>
                  <a:srgbClr val="002433"/>
                </a:solidFill>
                <a:latin typeface="Crimson Pro Semi Bold" pitchFamily="34" charset="0"/>
                <a:ea typeface="Crimson Pro Semi Bold" pitchFamily="34" charset="-122"/>
                <a:cs typeface="Crimson Pro Semi Bold" pitchFamily="34" charset="-120"/>
              </a:rPr>
              <a:t> Forecasting</a:t>
            </a:r>
            <a:endParaRPr lang="en-US" sz="1850" dirty="0"/>
          </a:p>
        </p:txBody>
      </p:sp>
      <p:sp>
        <p:nvSpPr>
          <p:cNvPr id="7" name="Text 3"/>
          <p:cNvSpPr/>
          <p:nvPr/>
        </p:nvSpPr>
        <p:spPr>
          <a:xfrm>
            <a:off x="6906697" y="2265759"/>
            <a:ext cx="6929914" cy="616744"/>
          </a:xfrm>
          <a:prstGeom prst="rect">
            <a:avLst/>
          </a:prstGeom>
          <a:noFill/>
          <a:ln/>
        </p:spPr>
        <p:txBody>
          <a:bodyPr wrap="square" lIns="0" tIns="0" rIns="0" bIns="0" rtlCol="0" anchor="t"/>
          <a:lstStyle/>
          <a:p>
            <a:pPr marL="0" indent="0" algn="l">
              <a:lnSpc>
                <a:spcPts val="2400"/>
              </a:lnSpc>
              <a:buNone/>
            </a:pPr>
            <a:r>
              <a:rPr lang="en-US" sz="1700" dirty="0">
                <a:solidFill>
                  <a:srgbClr val="002433"/>
                </a:solidFill>
                <a:latin typeface="Heebo" pitchFamily="34" charset="0"/>
                <a:ea typeface="Heebo" pitchFamily="34" charset="-122"/>
                <a:cs typeface="Heebo" pitchFamily="34" charset="-120"/>
              </a:rPr>
              <a:t>Ensuring products are always available at the right PIN code and dark store. Out-of-stock means lost sales and lower platform ranking.</a:t>
            </a:r>
            <a:endParaRPr lang="en-US" sz="1700" dirty="0"/>
          </a:p>
        </p:txBody>
      </p:sp>
      <p:sp>
        <p:nvSpPr>
          <p:cNvPr id="10" name="Text 5"/>
          <p:cNvSpPr/>
          <p:nvPr/>
        </p:nvSpPr>
        <p:spPr>
          <a:xfrm>
            <a:off x="6906697" y="3334226"/>
            <a:ext cx="3190994"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Personalized Recommendations</a:t>
            </a:r>
            <a:endParaRPr lang="en-US" sz="2200" dirty="0"/>
          </a:p>
        </p:txBody>
      </p:sp>
      <p:sp>
        <p:nvSpPr>
          <p:cNvPr id="11" name="Text 6"/>
          <p:cNvSpPr/>
          <p:nvPr/>
        </p:nvSpPr>
        <p:spPr>
          <a:xfrm>
            <a:off x="6906697" y="3751064"/>
            <a:ext cx="6929914" cy="616744"/>
          </a:xfrm>
          <a:prstGeom prst="rect">
            <a:avLst/>
          </a:prstGeom>
          <a:noFill/>
          <a:ln/>
        </p:spPr>
        <p:txBody>
          <a:bodyPr wrap="square" lIns="0" tIns="0" rIns="0" bIns="0" rtlCol="0" anchor="t"/>
          <a:lstStyle/>
          <a:p>
            <a:pPr marL="0" indent="0" algn="l">
              <a:lnSpc>
                <a:spcPts val="2400"/>
              </a:lnSpc>
              <a:buNone/>
            </a:pPr>
            <a:r>
              <a:rPr lang="en-US" sz="1700" dirty="0">
                <a:solidFill>
                  <a:srgbClr val="002433"/>
                </a:solidFill>
                <a:latin typeface="Heebo" pitchFamily="34" charset="0"/>
                <a:ea typeface="Heebo" pitchFamily="34" charset="-122"/>
                <a:cs typeface="Heebo" pitchFamily="34" charset="-120"/>
              </a:rPr>
              <a:t>Offering the right pack sizes for different consumption occasions, as smaller pack sizes and single-use formats outperform bulk SKUs in quick commerce.</a:t>
            </a:r>
            <a:endParaRPr lang="en-US" sz="1700" dirty="0"/>
          </a:p>
        </p:txBody>
      </p:sp>
      <p:sp>
        <p:nvSpPr>
          <p:cNvPr id="14" name="Text 8"/>
          <p:cNvSpPr/>
          <p:nvPr/>
        </p:nvSpPr>
        <p:spPr>
          <a:xfrm>
            <a:off x="6906697" y="4819531"/>
            <a:ext cx="2826425"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Dynamic, Intelligent Pricing</a:t>
            </a:r>
            <a:endParaRPr lang="en-US" sz="2200" dirty="0"/>
          </a:p>
        </p:txBody>
      </p:sp>
      <p:sp>
        <p:nvSpPr>
          <p:cNvPr id="15" name="Text 9"/>
          <p:cNvSpPr/>
          <p:nvPr/>
        </p:nvSpPr>
        <p:spPr>
          <a:xfrm>
            <a:off x="6906697" y="5236369"/>
            <a:ext cx="6929914" cy="616744"/>
          </a:xfrm>
          <a:prstGeom prst="rect">
            <a:avLst/>
          </a:prstGeom>
          <a:noFill/>
          <a:ln/>
        </p:spPr>
        <p:txBody>
          <a:bodyPr wrap="square" lIns="0" tIns="0" rIns="0" bIns="0" rtlCol="0" anchor="t"/>
          <a:lstStyle/>
          <a:p>
            <a:pPr marL="0" indent="0" algn="l">
              <a:lnSpc>
                <a:spcPts val="2400"/>
              </a:lnSpc>
              <a:buNone/>
            </a:pPr>
            <a:r>
              <a:rPr lang="en-US" sz="1700" dirty="0">
                <a:solidFill>
                  <a:srgbClr val="002433"/>
                </a:solidFill>
                <a:latin typeface="Heebo" pitchFamily="34" charset="0"/>
                <a:ea typeface="Heebo" pitchFamily="34" charset="-122"/>
                <a:cs typeface="Heebo" pitchFamily="34" charset="-120"/>
              </a:rPr>
              <a:t>Continuously monitoring competitor pricing, discounting trends, and local demand elasticity to implement dynamic pricing strategies at the SKU level.</a:t>
            </a:r>
            <a:endParaRPr lang="en-US" sz="1700" dirty="0"/>
          </a:p>
        </p:txBody>
      </p:sp>
      <p:grpSp>
        <p:nvGrpSpPr>
          <p:cNvPr id="22" name="Group 21">
            <a:extLst>
              <a:ext uri="{FF2B5EF4-FFF2-40B4-BE49-F238E27FC236}">
                <a16:creationId xmlns:a16="http://schemas.microsoft.com/office/drawing/2014/main" id="{228E6D27-FAAF-6831-7BDA-676948F6101D}"/>
              </a:ext>
            </a:extLst>
          </p:cNvPr>
          <p:cNvGrpSpPr/>
          <p:nvPr/>
        </p:nvGrpSpPr>
        <p:grpSpPr>
          <a:xfrm>
            <a:off x="6280190" y="1922978"/>
            <a:ext cx="433745" cy="4889659"/>
            <a:chOff x="6280190" y="1782723"/>
            <a:chExt cx="433745" cy="4889659"/>
          </a:xfrm>
        </p:grpSpPr>
        <p:sp>
          <p:nvSpPr>
            <p:cNvPr id="4" name="Shape 1"/>
            <p:cNvSpPr/>
            <p:nvPr/>
          </p:nvSpPr>
          <p:spPr>
            <a:xfrm>
              <a:off x="6280190" y="1782723"/>
              <a:ext cx="433745" cy="433745"/>
            </a:xfrm>
            <a:prstGeom prst="roundRect">
              <a:avLst>
                <a:gd name="adj" fmla="val 6668"/>
              </a:avLst>
            </a:prstGeom>
            <a:solidFill>
              <a:srgbClr val="0078AA"/>
            </a:solidFill>
            <a:ln/>
          </p:spPr>
        </p:sp>
        <p:pic>
          <p:nvPicPr>
            <p:cNvPr id="5" name="Image 1" descr="preencoded.png"/>
            <p:cNvPicPr>
              <a:picLocks noChangeAspect="1"/>
            </p:cNvPicPr>
            <p:nvPr/>
          </p:nvPicPr>
          <p:blipFill>
            <a:blip r:embed="rId4"/>
            <a:stretch>
              <a:fillRect/>
            </a:stretch>
          </p:blipFill>
          <p:spPr>
            <a:xfrm>
              <a:off x="6352401" y="1818799"/>
              <a:ext cx="289203" cy="361474"/>
            </a:xfrm>
            <a:prstGeom prst="rect">
              <a:avLst/>
            </a:prstGeom>
          </p:spPr>
        </p:pic>
        <p:sp>
          <p:nvSpPr>
            <p:cNvPr id="8" name="Shape 4"/>
            <p:cNvSpPr/>
            <p:nvPr/>
          </p:nvSpPr>
          <p:spPr>
            <a:xfrm>
              <a:off x="6280190" y="3268028"/>
              <a:ext cx="433745" cy="433745"/>
            </a:xfrm>
            <a:prstGeom prst="roundRect">
              <a:avLst>
                <a:gd name="adj" fmla="val 6668"/>
              </a:avLst>
            </a:prstGeom>
            <a:solidFill>
              <a:srgbClr val="0078AA"/>
            </a:solidFill>
            <a:ln/>
          </p:spPr>
        </p:sp>
        <p:pic>
          <p:nvPicPr>
            <p:cNvPr id="9" name="Image 2" descr="preencoded.png"/>
            <p:cNvPicPr>
              <a:picLocks noChangeAspect="1"/>
            </p:cNvPicPr>
            <p:nvPr/>
          </p:nvPicPr>
          <p:blipFill>
            <a:blip r:embed="rId5"/>
            <a:stretch>
              <a:fillRect/>
            </a:stretch>
          </p:blipFill>
          <p:spPr>
            <a:xfrm>
              <a:off x="6352401" y="3304103"/>
              <a:ext cx="289203" cy="361474"/>
            </a:xfrm>
            <a:prstGeom prst="rect">
              <a:avLst/>
            </a:prstGeom>
          </p:spPr>
        </p:pic>
        <p:sp>
          <p:nvSpPr>
            <p:cNvPr id="12" name="Shape 7"/>
            <p:cNvSpPr/>
            <p:nvPr/>
          </p:nvSpPr>
          <p:spPr>
            <a:xfrm>
              <a:off x="6280190" y="4753332"/>
              <a:ext cx="433745" cy="433745"/>
            </a:xfrm>
            <a:prstGeom prst="roundRect">
              <a:avLst>
                <a:gd name="adj" fmla="val 6668"/>
              </a:avLst>
            </a:prstGeom>
            <a:solidFill>
              <a:srgbClr val="0078AA"/>
            </a:solidFill>
            <a:ln/>
          </p:spPr>
        </p:sp>
        <p:pic>
          <p:nvPicPr>
            <p:cNvPr id="13" name="Image 3" descr="preencoded.png"/>
            <p:cNvPicPr>
              <a:picLocks noChangeAspect="1"/>
            </p:cNvPicPr>
            <p:nvPr/>
          </p:nvPicPr>
          <p:blipFill>
            <a:blip r:embed="rId6"/>
            <a:stretch>
              <a:fillRect/>
            </a:stretch>
          </p:blipFill>
          <p:spPr>
            <a:xfrm>
              <a:off x="6352401" y="4789408"/>
              <a:ext cx="289203" cy="361474"/>
            </a:xfrm>
            <a:prstGeom prst="rect">
              <a:avLst/>
            </a:prstGeom>
          </p:spPr>
        </p:pic>
        <p:sp>
          <p:nvSpPr>
            <p:cNvPr id="16" name="Shape 10"/>
            <p:cNvSpPr/>
            <p:nvPr/>
          </p:nvSpPr>
          <p:spPr>
            <a:xfrm>
              <a:off x="6280190" y="6238637"/>
              <a:ext cx="433745" cy="433745"/>
            </a:xfrm>
            <a:prstGeom prst="roundRect">
              <a:avLst>
                <a:gd name="adj" fmla="val 6668"/>
              </a:avLst>
            </a:prstGeom>
            <a:solidFill>
              <a:srgbClr val="0078AA"/>
            </a:solidFill>
            <a:ln/>
          </p:spPr>
        </p:sp>
        <p:pic>
          <p:nvPicPr>
            <p:cNvPr id="17" name="Image 4" descr="preencoded.png"/>
            <p:cNvPicPr>
              <a:picLocks noChangeAspect="1"/>
            </p:cNvPicPr>
            <p:nvPr/>
          </p:nvPicPr>
          <p:blipFill>
            <a:blip r:embed="rId7"/>
            <a:stretch>
              <a:fillRect/>
            </a:stretch>
          </p:blipFill>
          <p:spPr>
            <a:xfrm>
              <a:off x="6352401" y="6274713"/>
              <a:ext cx="289203" cy="361474"/>
            </a:xfrm>
            <a:prstGeom prst="rect">
              <a:avLst/>
            </a:prstGeom>
          </p:spPr>
        </p:pic>
      </p:grpSp>
      <p:sp>
        <p:nvSpPr>
          <p:cNvPr id="18" name="Text 11"/>
          <p:cNvSpPr/>
          <p:nvPr/>
        </p:nvSpPr>
        <p:spPr>
          <a:xfrm>
            <a:off x="6906697" y="6304836"/>
            <a:ext cx="3535442" cy="301228"/>
          </a:xfrm>
          <a:prstGeom prst="rect">
            <a:avLst/>
          </a:prstGeom>
          <a:noFill/>
          <a:ln/>
        </p:spPr>
        <p:txBody>
          <a:bodyPr wrap="none" lIns="0" tIns="0" rIns="0" bIns="0" rtlCol="0" anchor="t"/>
          <a:lstStyle/>
          <a:p>
            <a:pPr marL="0" indent="0" algn="l">
              <a:lnSpc>
                <a:spcPts val="2350"/>
              </a:lnSpc>
              <a:buNone/>
            </a:pPr>
            <a:r>
              <a:rPr lang="en-US" sz="2200" dirty="0">
                <a:solidFill>
                  <a:srgbClr val="002433"/>
                </a:solidFill>
                <a:latin typeface="Crimson Pro Semi Bold" pitchFamily="34" charset="0"/>
                <a:ea typeface="Crimson Pro Semi Bold" pitchFamily="34" charset="-122"/>
                <a:cs typeface="Crimson Pro Semi Bold" pitchFamily="34" charset="-120"/>
              </a:rPr>
              <a:t>Real-Time Competitive Intelligence</a:t>
            </a:r>
            <a:endParaRPr lang="en-US" sz="2200" dirty="0"/>
          </a:p>
        </p:txBody>
      </p:sp>
      <p:sp>
        <p:nvSpPr>
          <p:cNvPr id="19" name="Text 12"/>
          <p:cNvSpPr/>
          <p:nvPr/>
        </p:nvSpPr>
        <p:spPr>
          <a:xfrm>
            <a:off x="6906697" y="6721673"/>
            <a:ext cx="6929914" cy="616744"/>
          </a:xfrm>
          <a:prstGeom prst="rect">
            <a:avLst/>
          </a:prstGeom>
          <a:noFill/>
          <a:ln/>
        </p:spPr>
        <p:txBody>
          <a:bodyPr wrap="square" lIns="0" tIns="0" rIns="0" bIns="0" rtlCol="0" anchor="t"/>
          <a:lstStyle/>
          <a:p>
            <a:pPr marL="0" indent="0" algn="l">
              <a:lnSpc>
                <a:spcPts val="2400"/>
              </a:lnSpc>
              <a:buNone/>
            </a:pPr>
            <a:r>
              <a:rPr lang="en-US" sz="1700" dirty="0">
                <a:solidFill>
                  <a:srgbClr val="002433"/>
                </a:solidFill>
                <a:latin typeface="Heebo" pitchFamily="34" charset="0"/>
                <a:ea typeface="Heebo" pitchFamily="34" charset="-122"/>
                <a:cs typeface="Heebo" pitchFamily="34" charset="-120"/>
              </a:rPr>
              <a:t>Tracking and optimizing share of search, content completeness, and product ratings to improve visibility and conversion.</a:t>
            </a:r>
            <a:endParaRPr lang="en-US" sz="1700" dirty="0"/>
          </a:p>
        </p:txBody>
      </p:sp>
      <p:sp>
        <p:nvSpPr>
          <p:cNvPr id="21" name="Rectangle: Rounded Corners 20">
            <a:extLst>
              <a:ext uri="{FF2B5EF4-FFF2-40B4-BE49-F238E27FC236}">
                <a16:creationId xmlns:a16="http://schemas.microsoft.com/office/drawing/2014/main" id="{58FB2BBC-7437-C412-7085-62EF5419C359}"/>
              </a:ext>
            </a:extLst>
          </p:cNvPr>
          <p:cNvSpPr/>
          <p:nvPr/>
        </p:nvSpPr>
        <p:spPr>
          <a:xfrm>
            <a:off x="12164603" y="6919905"/>
            <a:ext cx="2383604" cy="1232899"/>
          </a:xfrm>
          <a:prstGeom prst="round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D1C37D3F-33C3-06EE-0E77-325FDE0029AC}"/>
              </a:ext>
            </a:extLst>
          </p:cNvPr>
          <p:cNvSpPr txBox="1"/>
          <p:nvPr/>
        </p:nvSpPr>
        <p:spPr>
          <a:xfrm>
            <a:off x="13787920" y="105237"/>
            <a:ext cx="760287" cy="369332"/>
          </a:xfrm>
          <a:prstGeom prst="rect">
            <a:avLst/>
          </a:prstGeom>
          <a:noFill/>
        </p:spPr>
        <p:txBody>
          <a:bodyPr wrap="square" rtlCol="0">
            <a:spAutoFit/>
          </a:bodyPr>
          <a:lstStyle/>
          <a:p>
            <a:r>
              <a:rPr lang="en-US" dirty="0"/>
              <a:t>Logo</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1269</Words>
  <Application>Microsoft Office PowerPoint</Application>
  <PresentationFormat>Custom</PresentationFormat>
  <Paragraphs>150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Heebo</vt:lpstr>
      <vt:lpstr>Crimson Pro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Radha Singh</cp:lastModifiedBy>
  <cp:revision>6</cp:revision>
  <dcterms:created xsi:type="dcterms:W3CDTF">2025-05-27T17:41:15Z</dcterms:created>
  <dcterms:modified xsi:type="dcterms:W3CDTF">2025-05-27T19:31:02Z</dcterms:modified>
</cp:coreProperties>
</file>